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6" r:id="rId8"/>
    <p:sldId id="277"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63"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2AA7FE6-B6C8-4838-B376-7599551BA16B}" type="datetimeFigureOut">
              <a:rPr lang="ru-RU" smtClean="0"/>
              <a:pPr/>
              <a:t>29.10.2016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2C4667E4-4BB9-4CE3-927F-BB7F7884A9F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2AA7FE6-B6C8-4838-B376-7599551BA16B}" type="datetimeFigureOut">
              <a:rPr lang="ru-RU" smtClean="0"/>
              <a:pPr/>
              <a:t>29.10.2016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4667E4-4BB9-4CE3-927F-BB7F7884A9F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2AA7FE6-B6C8-4838-B376-7599551BA16B}" type="datetimeFigureOut">
              <a:rPr lang="ru-RU" smtClean="0"/>
              <a:pPr/>
              <a:t>29.10.2016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4667E4-4BB9-4CE3-927F-BB7F7884A9F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2AA7FE6-B6C8-4838-B376-7599551BA16B}" type="datetimeFigureOut">
              <a:rPr lang="ru-RU" smtClean="0"/>
              <a:pPr/>
              <a:t>29.10.2016</a:t>
            </a:fld>
            <a:endParaRPr lang="ru-RU"/>
          </a:p>
        </p:txBody>
      </p:sp>
      <p:sp>
        <p:nvSpPr>
          <p:cNvPr id="9" name="Номер слайда 8"/>
          <p:cNvSpPr>
            <a:spLocks noGrp="1"/>
          </p:cNvSpPr>
          <p:nvPr>
            <p:ph type="sldNum" sz="quarter" idx="15"/>
          </p:nvPr>
        </p:nvSpPr>
        <p:spPr/>
        <p:txBody>
          <a:bodyPr rtlCol="0"/>
          <a:lstStyle/>
          <a:p>
            <a:fld id="{2C4667E4-4BB9-4CE3-927F-BB7F7884A9F1}"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2AA7FE6-B6C8-4838-B376-7599551BA16B}" type="datetimeFigureOut">
              <a:rPr lang="ru-RU" smtClean="0"/>
              <a:pPr/>
              <a:t>29.10.2016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2C4667E4-4BB9-4CE3-927F-BB7F7884A9F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2AA7FE6-B6C8-4838-B376-7599551BA16B}" type="datetimeFigureOut">
              <a:rPr lang="ru-RU" smtClean="0"/>
              <a:pPr/>
              <a:t>29.10.2016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4667E4-4BB9-4CE3-927F-BB7F7884A9F1}"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2AA7FE6-B6C8-4838-B376-7599551BA16B}" type="datetimeFigureOut">
              <a:rPr lang="ru-RU" smtClean="0"/>
              <a:pPr/>
              <a:t>29.10.2016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C4667E4-4BB9-4CE3-927F-BB7F7884A9F1}"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2AA7FE6-B6C8-4838-B376-7599551BA16B}" type="datetimeFigureOut">
              <a:rPr lang="ru-RU" smtClean="0"/>
              <a:pPr/>
              <a:t>29.10.2016</a:t>
            </a:fld>
            <a:endParaRPr lang="ru-RU"/>
          </a:p>
        </p:txBody>
      </p:sp>
      <p:sp>
        <p:nvSpPr>
          <p:cNvPr id="7" name="Номер слайда 6"/>
          <p:cNvSpPr>
            <a:spLocks noGrp="1"/>
          </p:cNvSpPr>
          <p:nvPr>
            <p:ph type="sldNum" sz="quarter" idx="11"/>
          </p:nvPr>
        </p:nvSpPr>
        <p:spPr/>
        <p:txBody>
          <a:bodyPr rtlCol="0"/>
          <a:lstStyle/>
          <a:p>
            <a:fld id="{2C4667E4-4BB9-4CE3-927F-BB7F7884A9F1}"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2AA7FE6-B6C8-4838-B376-7599551BA16B}" type="datetimeFigureOut">
              <a:rPr lang="ru-RU" smtClean="0"/>
              <a:pPr/>
              <a:t>29.10.2016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C4667E4-4BB9-4CE3-927F-BB7F7884A9F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2AA7FE6-B6C8-4838-B376-7599551BA16B}" type="datetimeFigureOut">
              <a:rPr lang="ru-RU" smtClean="0"/>
              <a:pPr/>
              <a:t>29.10.2016</a:t>
            </a:fld>
            <a:endParaRPr lang="ru-RU"/>
          </a:p>
        </p:txBody>
      </p:sp>
      <p:sp>
        <p:nvSpPr>
          <p:cNvPr id="22" name="Номер слайда 21"/>
          <p:cNvSpPr>
            <a:spLocks noGrp="1"/>
          </p:cNvSpPr>
          <p:nvPr>
            <p:ph type="sldNum" sz="quarter" idx="15"/>
          </p:nvPr>
        </p:nvSpPr>
        <p:spPr/>
        <p:txBody>
          <a:bodyPr rtlCol="0"/>
          <a:lstStyle/>
          <a:p>
            <a:fld id="{2C4667E4-4BB9-4CE3-927F-BB7F7884A9F1}"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2AA7FE6-B6C8-4838-B376-7599551BA16B}" type="datetimeFigureOut">
              <a:rPr lang="ru-RU" smtClean="0"/>
              <a:pPr/>
              <a:t>29.10.2016</a:t>
            </a:fld>
            <a:endParaRPr lang="ru-RU"/>
          </a:p>
        </p:txBody>
      </p:sp>
      <p:sp>
        <p:nvSpPr>
          <p:cNvPr id="18" name="Номер слайда 17"/>
          <p:cNvSpPr>
            <a:spLocks noGrp="1"/>
          </p:cNvSpPr>
          <p:nvPr>
            <p:ph type="sldNum" sz="quarter" idx="11"/>
          </p:nvPr>
        </p:nvSpPr>
        <p:spPr/>
        <p:txBody>
          <a:bodyPr rtlCol="0"/>
          <a:lstStyle/>
          <a:p>
            <a:fld id="{2C4667E4-4BB9-4CE3-927F-BB7F7884A9F1}"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2AA7FE6-B6C8-4838-B376-7599551BA16B}" type="datetimeFigureOut">
              <a:rPr lang="ru-RU" smtClean="0"/>
              <a:pPr/>
              <a:t>29.10.2016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C4667E4-4BB9-4CE3-927F-BB7F7884A9F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642919"/>
            <a:ext cx="7772400" cy="3074114"/>
          </a:xfrm>
        </p:spPr>
        <p:txBody>
          <a:bodyPr>
            <a:normAutofit/>
          </a:bodyPr>
          <a:lstStyle/>
          <a:p>
            <a:pPr algn="ctr"/>
            <a:r>
              <a:rPr lang="ru-RU" sz="4000" dirty="0" smtClean="0">
                <a:solidFill>
                  <a:srgbClr val="002060"/>
                </a:solidFill>
              </a:rPr>
              <a:t>«Методы, приёмы и средства создания ситуации успеха»</a:t>
            </a:r>
            <a:endParaRPr lang="ru-RU" sz="4000" dirty="0">
              <a:solidFill>
                <a:srgbClr val="002060"/>
              </a:solidFill>
            </a:endParaRPr>
          </a:p>
        </p:txBody>
      </p:sp>
      <p:sp>
        <p:nvSpPr>
          <p:cNvPr id="5" name="Подзаголовок 4"/>
          <p:cNvSpPr>
            <a:spLocks noGrp="1"/>
          </p:cNvSpPr>
          <p:nvPr>
            <p:ph type="subTitle" idx="1"/>
          </p:nvPr>
        </p:nvSpPr>
        <p:spPr>
          <a:xfrm>
            <a:off x="1371600" y="3886200"/>
            <a:ext cx="6843738" cy="2186006"/>
          </a:xfrm>
        </p:spPr>
        <p:txBody>
          <a:bodyPr>
            <a:normAutofit/>
          </a:bodyPr>
          <a:lstStyle/>
          <a:p>
            <a:pPr algn="r">
              <a:lnSpc>
                <a:spcPct val="90000"/>
              </a:lnSpc>
            </a:pPr>
            <a:endParaRPr lang="ru-RU" sz="1800" b="1" dirty="0" smtClean="0">
              <a:latin typeface="Times New Roman" pitchFamily="18" charset="0"/>
              <a:cs typeface="Times New Roman" pitchFamily="18" charset="0"/>
            </a:endParaRPr>
          </a:p>
          <a:p>
            <a:pPr algn="r">
              <a:lnSpc>
                <a:spcPct val="90000"/>
              </a:lnSpc>
            </a:pPr>
            <a:endParaRPr lang="ru-RU" sz="1800" b="1" dirty="0">
              <a:latin typeface="Times New Roman" pitchFamily="18" charset="0"/>
              <a:cs typeface="Times New Roman" pitchFamily="18" charset="0"/>
            </a:endParaRPr>
          </a:p>
          <a:p>
            <a:pPr algn="r">
              <a:lnSpc>
                <a:spcPct val="90000"/>
              </a:lnSpc>
            </a:pPr>
            <a:endParaRPr lang="ru-RU" sz="1800" b="1" dirty="0" smtClean="0">
              <a:latin typeface="Times New Roman" pitchFamily="18" charset="0"/>
              <a:cs typeface="Times New Roman" pitchFamily="18" charset="0"/>
            </a:endParaRPr>
          </a:p>
          <a:p>
            <a:pPr algn="r">
              <a:lnSpc>
                <a:spcPct val="90000"/>
              </a:lnSpc>
            </a:pPr>
            <a:endParaRPr lang="ru-RU" sz="1800" b="1" dirty="0">
              <a:latin typeface="Times New Roman" pitchFamily="18" charset="0"/>
              <a:cs typeface="Times New Roman" pitchFamily="18" charset="0"/>
            </a:endParaRPr>
          </a:p>
        </p:txBody>
      </p:sp>
      <p:pic>
        <p:nvPicPr>
          <p:cNvPr id="1026" name="Рисунок 20" descr="8c3ceb7813bd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9145" y="3701057"/>
            <a:ext cx="20097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386610"/>
          </a:xfrm>
        </p:spPr>
        <p:txBody>
          <a:bodyPr>
            <a:normAutofit/>
          </a:bodyPr>
          <a:lstStyle/>
          <a:p>
            <a:pPr algn="ctr"/>
            <a:r>
              <a:rPr lang="ru-RU" sz="6700" b="1" dirty="0">
                <a:solidFill>
                  <a:srgbClr val="FF0000"/>
                </a:solidFill>
              </a:rPr>
              <a:t>Золотые правила учительской похвалы </a:t>
            </a:r>
            <a:r>
              <a:rPr lang="ru-RU" b="1" dirty="0"/>
              <a:t> </a:t>
            </a:r>
            <a:r>
              <a:rPr lang="ru-RU" dirty="0"/>
              <a:t/>
            </a:r>
            <a:br>
              <a:rPr lang="ru-RU" dirty="0"/>
            </a:br>
            <a:endParaRPr lang="ru-RU" dirty="0"/>
          </a:p>
        </p:txBody>
      </p:sp>
    </p:spTree>
    <p:extLst>
      <p:ext uri="{BB962C8B-B14F-4D97-AF65-F5344CB8AC3E}">
        <p14:creationId xmlns:p14="http://schemas.microsoft.com/office/powerpoint/2010/main" val="1029659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83362"/>
          </a:xfrm>
        </p:spPr>
        <p:txBody>
          <a:bodyPr>
            <a:normAutofit fontScale="90000"/>
          </a:bodyPr>
          <a:lstStyle/>
          <a:p>
            <a:r>
              <a:rPr lang="ru-RU" b="1" dirty="0"/>
              <a:t>1.    Хвалите за старательность! </a:t>
            </a:r>
            <a:r>
              <a:rPr lang="ru-RU" dirty="0"/>
              <a:t/>
            </a:r>
            <a:br>
              <a:rPr lang="ru-RU" dirty="0"/>
            </a:br>
            <a:r>
              <a:rPr lang="ru-RU" dirty="0"/>
              <a:t>Хвалить ученика нужно за те усилия и старания, которые он приложил при выполнении задания или поручения, а не за хорошие способности и интеллект, данные ему природой. Например, похвалить ученика на уроке русского языка за отличный диктант можно так: «Молодец! Ты много читаешь, старательно подготовился к работе, повторил все правила!» Не совсем верно в этом случае говорить: «Ты не допустил в диктанте ни одной ошибки! У тебя врожденная грамотность!» </a:t>
            </a:r>
            <a:br>
              <a:rPr lang="ru-RU" dirty="0"/>
            </a:br>
            <a:endParaRPr lang="ru-RU" dirty="0"/>
          </a:p>
        </p:txBody>
      </p:sp>
    </p:spTree>
    <p:extLst>
      <p:ext uri="{BB962C8B-B14F-4D97-AF65-F5344CB8AC3E}">
        <p14:creationId xmlns:p14="http://schemas.microsoft.com/office/powerpoint/2010/main" val="77941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810546"/>
          </a:xfrm>
        </p:spPr>
        <p:txBody>
          <a:bodyPr>
            <a:normAutofit/>
          </a:bodyPr>
          <a:lstStyle/>
          <a:p>
            <a:r>
              <a:rPr lang="ru-RU" b="1" dirty="0"/>
              <a:t>Хвалите действия, а не личность!</a:t>
            </a:r>
            <a:r>
              <a:rPr lang="ru-RU" dirty="0"/>
              <a:t/>
            </a:r>
            <a:br>
              <a:rPr lang="ru-RU" dirty="0"/>
            </a:br>
            <a:r>
              <a:rPr lang="ru-RU" dirty="0"/>
              <a:t>В похвале очень важно высказать одобрение действиям и достижениям ученика, а не оценить его личность. В противном случае у школьника может сформироваться необъективно завышенная самооценка и самомнение.</a:t>
            </a:r>
            <a:br>
              <a:rPr lang="ru-RU" dirty="0"/>
            </a:br>
            <a:endParaRPr lang="ru-RU" dirty="0"/>
          </a:p>
        </p:txBody>
      </p:sp>
    </p:spTree>
    <p:extLst>
      <p:ext uri="{BB962C8B-B14F-4D97-AF65-F5344CB8AC3E}">
        <p14:creationId xmlns:p14="http://schemas.microsoft.com/office/powerpoint/2010/main" val="12028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7467600" cy="5760640"/>
          </a:xfrm>
        </p:spPr>
        <p:txBody>
          <a:bodyPr>
            <a:normAutofit fontScale="90000"/>
          </a:bodyPr>
          <a:lstStyle/>
          <a:p>
            <a:r>
              <a:rPr lang="ru-RU" sz="2700" b="1" dirty="0"/>
              <a:t>3.    Четко обозначайте, за что хвалите! </a:t>
            </a:r>
            <a:r>
              <a:rPr lang="ru-RU" sz="2700" dirty="0"/>
              <a:t/>
            </a:r>
            <a:br>
              <a:rPr lang="ru-RU" sz="2700" dirty="0"/>
            </a:br>
            <a:r>
              <a:rPr lang="ru-RU" sz="2700" dirty="0"/>
              <a:t>Важно, чтобы школьник понимал, за что конкретно его похвалили, что именно ему удалось сделать хорошо. Общая похвала имеет невысокую эффективность, вызывает сомнения в ее искренности. Например, при желании похвалить ученика на уроке рисования можно обратить внимание на детали рисунка: «Какую красивую вазу с фруктами тебя удалось изобразить!». При этом рекомендуется избегать общих фраз: «Ты умница! Настоящий художник!» Если это уместно, старайтесь подчеркнуть сложность задачи, успешно выполненной учеником.</a:t>
            </a:r>
            <a:r>
              <a:rPr lang="ru-RU" dirty="0"/>
              <a:t/>
            </a:r>
            <a:br>
              <a:rPr lang="ru-RU" dirty="0"/>
            </a:br>
            <a:endParaRPr lang="ru-RU" dirty="0"/>
          </a:p>
        </p:txBody>
      </p:sp>
    </p:spTree>
    <p:extLst>
      <p:ext uri="{BB962C8B-B14F-4D97-AF65-F5344CB8AC3E}">
        <p14:creationId xmlns:p14="http://schemas.microsoft.com/office/powerpoint/2010/main" val="441457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467600" cy="5400600"/>
          </a:xfrm>
        </p:spPr>
        <p:txBody>
          <a:bodyPr>
            <a:normAutofit/>
          </a:bodyPr>
          <a:lstStyle/>
          <a:p>
            <a:r>
              <a:rPr lang="ru-RU" sz="2200" b="1" dirty="0"/>
              <a:t>4.    Хвалите в меру и по делу!</a:t>
            </a:r>
            <a:r>
              <a:rPr lang="ru-RU" sz="2200" dirty="0"/>
              <a:t/>
            </a:r>
            <a:br>
              <a:rPr lang="ru-RU" sz="2200" dirty="0"/>
            </a:br>
            <a:r>
              <a:rPr lang="ru-RU" sz="2200" dirty="0"/>
              <a:t>Учительская похвала должна быть искренней, заслуженной, умеренной и обоснованной, чтобы не вызывать зависть со стороны других учеников. Безмерная похвала теряет всякую ценность и смысл, приучает ребенка к дешевому успеху. Школьник, которого хвалят за каждую мелочь, подсознательно  ожидает одобрения практически каждого своего действия. А когда не получает его, искренне недоумевает. К тому же похвала без меры – прямой путь к зазнайству, причина возникновения лени и безразличия к другим предметам. </a:t>
            </a:r>
            <a:r>
              <a:rPr lang="ru-RU" dirty="0"/>
              <a:t> </a:t>
            </a:r>
            <a:br>
              <a:rPr lang="ru-RU" dirty="0"/>
            </a:br>
            <a:endParaRPr lang="ru-RU" dirty="0"/>
          </a:p>
        </p:txBody>
      </p:sp>
    </p:spTree>
    <p:extLst>
      <p:ext uri="{BB962C8B-B14F-4D97-AF65-F5344CB8AC3E}">
        <p14:creationId xmlns:p14="http://schemas.microsoft.com/office/powerpoint/2010/main" val="2767034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74642"/>
          </a:xfrm>
        </p:spPr>
        <p:txBody>
          <a:bodyPr>
            <a:normAutofit/>
          </a:bodyPr>
          <a:lstStyle/>
          <a:p>
            <a:r>
              <a:rPr lang="ru-RU" sz="2200" b="1" dirty="0"/>
              <a:t>5.    Хвалите не только «любимчиков»!</a:t>
            </a:r>
            <a:r>
              <a:rPr lang="ru-RU" sz="2200" dirty="0"/>
              <a:t/>
            </a:r>
            <a:br>
              <a:rPr lang="ru-RU" sz="2200" dirty="0"/>
            </a:br>
            <a:r>
              <a:rPr lang="ru-RU" sz="2200" dirty="0"/>
              <a:t>В каждом классе не обходится без неформальной иерархии, на основании которой считается, что одни ученики достойны похвалы в большей степени, нежели другие. Как же хвалить своих воспитанников, которые не пользуются популярностью у одноклассников? Настойчивая похвала в их адрес может только ухудшить к ним отношение класса. </a:t>
            </a:r>
            <a:r>
              <a:rPr lang="ru-RU" sz="2200" dirty="0" smtClean="0"/>
              <a:t/>
            </a:r>
            <a:br>
              <a:rPr lang="ru-RU" sz="2200" dirty="0" smtClean="0"/>
            </a:br>
            <a:r>
              <a:rPr lang="ru-RU" sz="2200" dirty="0" smtClean="0"/>
              <a:t>Важно </a:t>
            </a:r>
            <a:r>
              <a:rPr lang="ru-RU" sz="2200" dirty="0"/>
              <a:t>таких учеников обоснованно поддерживать, обращать внимание на их  успехи в учебной и внеурочной деятельности. </a:t>
            </a:r>
            <a:r>
              <a:rPr lang="ru-RU" dirty="0"/>
              <a:t/>
            </a:r>
            <a:br>
              <a:rPr lang="ru-RU" dirty="0"/>
            </a:br>
            <a:endParaRPr lang="ru-RU" dirty="0"/>
          </a:p>
        </p:txBody>
      </p:sp>
    </p:spTree>
    <p:extLst>
      <p:ext uri="{BB962C8B-B14F-4D97-AF65-F5344CB8AC3E}">
        <p14:creationId xmlns:p14="http://schemas.microsoft.com/office/powerpoint/2010/main" val="2610317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466730"/>
          </a:xfrm>
        </p:spPr>
        <p:txBody>
          <a:bodyPr>
            <a:normAutofit fontScale="90000"/>
          </a:bodyPr>
          <a:lstStyle/>
          <a:p>
            <a:r>
              <a:rPr lang="ru-RU" sz="2200" b="1" dirty="0"/>
              <a:t>6.    Останавливайтесь на хорошем! </a:t>
            </a:r>
            <a:r>
              <a:rPr lang="ru-RU" sz="2200" dirty="0"/>
              <a:t/>
            </a:r>
            <a:br>
              <a:rPr lang="ru-RU" sz="2200" dirty="0"/>
            </a:br>
            <a:r>
              <a:rPr lang="ru-RU" sz="2200" dirty="0"/>
              <a:t>Как легко с помощью словесного одобрения можно повысить самооценку ученика! Но всего одно лишнее предложение способно все разрушить. Например, если учитель захотел похвалить школьника на  уроке математики за интересное решение одной задачи, он не должен указывать на то, что остальная часть работы ему не удалась. Неудачный пример похвалы: «Молодец! Ты решил эту задачу необычным способом! А на остальные примеры даже смотреть не хочется!» В данном контексте последнее предложение не должно было прозвучать из уст педагога.</a:t>
            </a:r>
            <a:br>
              <a:rPr lang="ru-RU" sz="2200" dirty="0"/>
            </a:br>
            <a:r>
              <a:rPr lang="ru-RU" sz="2200" dirty="0"/>
              <a:t>Учительская похвала не должна содержать упреков, условий и уточнений, ее нужно закончить на хорошей ноте. Похвалив ученика, не стоит через некоторое время разубеждать его в значимости этого личного достижения. </a:t>
            </a:r>
            <a:r>
              <a:rPr lang="ru-RU" dirty="0"/>
              <a:t/>
            </a:r>
            <a:br>
              <a:rPr lang="ru-RU" dirty="0"/>
            </a:br>
            <a:endParaRPr lang="ru-RU" dirty="0"/>
          </a:p>
        </p:txBody>
      </p:sp>
    </p:spTree>
    <p:extLst>
      <p:ext uri="{BB962C8B-B14F-4D97-AF65-F5344CB8AC3E}">
        <p14:creationId xmlns:p14="http://schemas.microsoft.com/office/powerpoint/2010/main" val="1705315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250706"/>
          </a:xfrm>
        </p:spPr>
        <p:txBody>
          <a:bodyPr>
            <a:normAutofit fontScale="90000"/>
          </a:bodyPr>
          <a:lstStyle/>
          <a:p>
            <a:r>
              <a:rPr lang="ru-RU" b="1" dirty="0"/>
              <a:t>7.    Не противопоставляйте одного ученика всему классу!</a:t>
            </a:r>
            <a:r>
              <a:rPr lang="ru-RU" dirty="0"/>
              <a:t/>
            </a:r>
            <a:br>
              <a:rPr lang="ru-RU" dirty="0"/>
            </a:br>
            <a:r>
              <a:rPr lang="ru-RU" dirty="0"/>
              <a:t>Нельзя хвалить одного ученика, если его не поддерживает группа.  Даже если он поступил правильно. К примеру, как похвалить ученика на уроке химии, если он один выполнил домашнее задание? Лучше всего сделать это наедине с ребенком. Ведь похвала перед всем классом (хоть и вполне заслуженная) в этом случае способна породить у одноклассников  не столько зависть, сколько агрессию. А ведь этот ученик ни в чем не виноват!    </a:t>
            </a:r>
            <a:br>
              <a:rPr lang="ru-RU" dirty="0"/>
            </a:br>
            <a:endParaRPr lang="ru-RU" dirty="0"/>
          </a:p>
        </p:txBody>
      </p:sp>
    </p:spTree>
    <p:extLst>
      <p:ext uri="{BB962C8B-B14F-4D97-AF65-F5344CB8AC3E}">
        <p14:creationId xmlns:p14="http://schemas.microsoft.com/office/powerpoint/2010/main" val="1682967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18658"/>
          </a:xfrm>
        </p:spPr>
        <p:txBody>
          <a:bodyPr>
            <a:normAutofit fontScale="90000"/>
          </a:bodyPr>
          <a:lstStyle/>
          <a:p>
            <a:r>
              <a:rPr lang="ru-RU" sz="2200" b="1" dirty="0"/>
              <a:t>8.    Хвалите без сравнений! </a:t>
            </a:r>
            <a:r>
              <a:rPr lang="ru-RU" sz="2200" dirty="0"/>
              <a:t/>
            </a:r>
            <a:br>
              <a:rPr lang="ru-RU" sz="2200" dirty="0"/>
            </a:br>
            <a:r>
              <a:rPr lang="ru-RU" sz="2200" dirty="0"/>
              <a:t>Важно, чтобы учительская похвала была безусловной, не содержала сравнений. Не сравнивайте успехи, результаты и личностные качества ученика с достижениями сверстников. Не говорите, что Федор молодец, потому что он справился с заданием лучше, чем его одноклассник Иван или Николай.</a:t>
            </a:r>
            <a:br>
              <a:rPr lang="ru-RU" sz="2200" dirty="0"/>
            </a:br>
            <a:r>
              <a:rPr lang="ru-RU" sz="2200" dirty="0"/>
              <a:t>Сравнивайте сегодняшние успехи ребенка с его собственными вчерашними неудачами. Не сравнивайте ребенка с детьми из класса, старшими детьми или детьми родственников и знакомых (из-за этого самооценка значительно снижается, и ребенок перестает верить в свои силы). Например, говорите, что сегодня он выполнил задание гораздо лучше, чем вчера. Такой подход будет ориентировать ребенка на собственное совершенствование. </a:t>
            </a:r>
            <a:r>
              <a:rPr lang="ru-RU" dirty="0"/>
              <a:t/>
            </a:r>
            <a:br>
              <a:rPr lang="ru-RU" dirty="0"/>
            </a:br>
            <a:endParaRPr lang="ru-RU" dirty="0"/>
          </a:p>
        </p:txBody>
      </p:sp>
    </p:spTree>
    <p:extLst>
      <p:ext uri="{BB962C8B-B14F-4D97-AF65-F5344CB8AC3E}">
        <p14:creationId xmlns:p14="http://schemas.microsoft.com/office/powerpoint/2010/main" val="3070154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78498"/>
          </a:xfrm>
        </p:spPr>
        <p:txBody>
          <a:bodyPr>
            <a:normAutofit/>
          </a:bodyPr>
          <a:lstStyle/>
          <a:p>
            <a:r>
              <a:rPr lang="ru-RU" dirty="0"/>
              <a:t> </a:t>
            </a:r>
            <a:r>
              <a:rPr lang="ru-RU" b="1" dirty="0"/>
              <a:t>9.    Подкрепляйте похвалу!</a:t>
            </a:r>
            <a:r>
              <a:rPr lang="ru-RU" dirty="0"/>
              <a:t/>
            </a:r>
            <a:br>
              <a:rPr lang="ru-RU" dirty="0"/>
            </a:br>
            <a:r>
              <a:rPr lang="ru-RU" dirty="0"/>
              <a:t>Похвала, подкрепленная одобряющими невербальными компонентами (улыбкой, мимикой, открытыми жестами) обладает большей силой и эффективностью.</a:t>
            </a:r>
            <a:br>
              <a:rPr lang="ru-RU" dirty="0"/>
            </a:br>
            <a:endParaRPr lang="ru-RU" dirty="0"/>
          </a:p>
        </p:txBody>
      </p:sp>
    </p:spTree>
    <p:extLst>
      <p:ext uri="{BB962C8B-B14F-4D97-AF65-F5344CB8AC3E}">
        <p14:creationId xmlns:p14="http://schemas.microsoft.com/office/powerpoint/2010/main" val="320171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b="1" dirty="0">
                <a:solidFill>
                  <a:srgbClr val="002060"/>
                </a:solidFill>
              </a:rPr>
              <a:t>Может ли </a:t>
            </a:r>
            <a:r>
              <a:rPr lang="ru-RU" sz="2400" b="1" dirty="0" smtClean="0">
                <a:solidFill>
                  <a:srgbClr val="002060"/>
                </a:solidFill>
              </a:rPr>
              <a:t>педагог </a:t>
            </a:r>
            <a:r>
              <a:rPr lang="ru-RU" sz="2400" b="1" dirty="0">
                <a:solidFill>
                  <a:srgbClr val="002060"/>
                </a:solidFill>
              </a:rPr>
              <a:t>сформировать интерес у учащихся к учебному процессу и при помощи чего? </a:t>
            </a:r>
          </a:p>
        </p:txBody>
      </p:sp>
      <p:sp>
        <p:nvSpPr>
          <p:cNvPr id="3" name="Содержимое 2"/>
          <p:cNvSpPr>
            <a:spLocks noGrp="1"/>
          </p:cNvSpPr>
          <p:nvPr>
            <p:ph sz="quarter" idx="1"/>
          </p:nvPr>
        </p:nvSpPr>
        <p:spPr/>
        <p:txBody>
          <a:bodyPr/>
          <a:lstStyle/>
          <a:p>
            <a:pPr algn="just">
              <a:buNone/>
            </a:pPr>
            <a:r>
              <a:rPr lang="ru-RU" dirty="0" smtClean="0"/>
              <a:t>    В </a:t>
            </a:r>
            <a:r>
              <a:rPr lang="ru-RU" dirty="0"/>
              <a:t>своем педагогическом сочинении “Труд в его психическом и воспитательном значении” К.Д. Ушинский пришел к выводу, что только успех поддерживает интерес ученика к учению. Ребенок, никогда не познавший радости труда в учении, не переживший гордости от того, что трудности преодолены, теряет желание интерес учиться.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03448"/>
            <a:ext cx="7467600" cy="6583362"/>
          </a:xfrm>
        </p:spPr>
        <p:txBody>
          <a:bodyPr>
            <a:normAutofit fontScale="90000"/>
          </a:bodyPr>
          <a:lstStyle/>
          <a:p>
            <a:r>
              <a:rPr lang="ru-RU" sz="2200" b="1" dirty="0"/>
              <a:t>10.    Запаситесь «Я-посланиями»!</a:t>
            </a:r>
            <a:r>
              <a:rPr lang="ru-RU" sz="2200" dirty="0"/>
              <a:t/>
            </a:r>
            <a:br>
              <a:rPr lang="ru-RU" sz="2200" dirty="0"/>
            </a:br>
            <a:r>
              <a:rPr lang="ru-RU" sz="2200" dirty="0"/>
              <a:t>Более действенной является та похвала, при выражении  которой учитель использует «Я-послание». Например, похвалить ученика на уроке литературы можно так: «</a:t>
            </a:r>
            <a:r>
              <a:rPr lang="ru-RU" sz="2200" b="1" u="sng" dirty="0"/>
              <a:t>Я очень рад, </a:t>
            </a:r>
            <a:r>
              <a:rPr lang="ru-RU" sz="2200" dirty="0"/>
              <a:t>что тебе удалось выучить и выразительно рассказать это непростое стихотворение». Такая похвала способствует сближению педагога и его воспитанников.</a:t>
            </a:r>
            <a:br>
              <a:rPr lang="ru-RU" sz="2200" dirty="0"/>
            </a:br>
            <a:r>
              <a:rPr lang="ru-RU" sz="2200" dirty="0" smtClean="0"/>
              <a:t/>
            </a:r>
            <a:br>
              <a:rPr lang="ru-RU" sz="2200" dirty="0" smtClean="0"/>
            </a:br>
            <a:r>
              <a:rPr lang="ru-RU" sz="2200" dirty="0" smtClean="0"/>
              <a:t>Похвала </a:t>
            </a:r>
            <a:r>
              <a:rPr lang="ru-RU" sz="2200" dirty="0"/>
              <a:t>– очень действенный, важный и тонкий инструмент в правильном воспитании детей. Разумная учительская связана с разумными ожиданиями, и большинству учеников удастся их оправдать. Учителю важно помнить, что самая ценная и эффективная похвала для школьника – заслуженная и умеренная. Ищите повод похвалить своих воспитанников, и вы обязательно его найдете!</a:t>
            </a:r>
            <a:r>
              <a:rPr lang="ru-RU" dirty="0"/>
              <a:t/>
            </a:r>
            <a:br>
              <a:rPr lang="ru-RU" dirty="0"/>
            </a:br>
            <a:endParaRPr lang="ru-RU" dirty="0"/>
          </a:p>
        </p:txBody>
      </p:sp>
    </p:spTree>
    <p:extLst>
      <p:ext uri="{BB962C8B-B14F-4D97-AF65-F5344CB8AC3E}">
        <p14:creationId xmlns:p14="http://schemas.microsoft.com/office/powerpoint/2010/main" val="2855937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srcRect/>
          <a:stretch>
            <a:fillRect/>
          </a:stretch>
        </p:blipFill>
        <p:spPr bwMode="auto">
          <a:xfrm>
            <a:off x="428596" y="357166"/>
            <a:ext cx="8207375" cy="6024583"/>
          </a:xfrm>
          <a:prstGeom prst="rect">
            <a:avLst/>
          </a:prstGeom>
          <a:noFill/>
          <a:ln w="9525">
            <a:noFill/>
            <a:miter lim="800000"/>
            <a:headEnd/>
            <a:tailEnd/>
          </a:ln>
          <a:effectLst/>
        </p:spPr>
      </p:pic>
      <p:sp>
        <p:nvSpPr>
          <p:cNvPr id="6" name="Прямоугольник 5"/>
          <p:cNvSpPr/>
          <p:nvPr/>
        </p:nvSpPr>
        <p:spPr>
          <a:xfrm>
            <a:off x="714348" y="3105835"/>
            <a:ext cx="7500990" cy="1569660"/>
          </a:xfrm>
          <a:prstGeom prst="rect">
            <a:avLst/>
          </a:prstGeom>
        </p:spPr>
        <p:txBody>
          <a:bodyPr wrap="square">
            <a:spAutoFit/>
          </a:bodyPr>
          <a:lstStyle/>
          <a:p>
            <a:pPr algn="ctr"/>
            <a:r>
              <a:rPr lang="ru-RU" sz="4800" b="1" dirty="0" smtClean="0">
                <a:solidFill>
                  <a:srgbClr val="002060"/>
                </a:solidFill>
              </a:rPr>
              <a:t>СПАСИБО </a:t>
            </a:r>
          </a:p>
          <a:p>
            <a:pPr algn="ctr"/>
            <a:r>
              <a:rPr lang="ru-RU" sz="4800" b="1" dirty="0" smtClean="0">
                <a:solidFill>
                  <a:srgbClr val="002060"/>
                </a:solidFill>
              </a:rPr>
              <a:t>ЗА ВНИМАНИЕ!</a:t>
            </a:r>
            <a:endParaRPr lang="ru-RU" sz="4800" b="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8680"/>
            <a:ext cx="7467600" cy="845230"/>
          </a:xfrm>
        </p:spPr>
        <p:txBody>
          <a:bodyPr>
            <a:noAutofit/>
          </a:bodyPr>
          <a:lstStyle/>
          <a:p>
            <a:pPr algn="ctr"/>
            <a:r>
              <a:rPr lang="ru-RU" sz="2800" b="1" dirty="0" smtClean="0">
                <a:solidFill>
                  <a:srgbClr val="002060"/>
                </a:solidFill>
              </a:rPr>
              <a:t/>
            </a:r>
            <a:br>
              <a:rPr lang="ru-RU" sz="2800" b="1" dirty="0" smtClean="0">
                <a:solidFill>
                  <a:srgbClr val="002060"/>
                </a:solidFill>
              </a:rPr>
            </a:br>
            <a:r>
              <a:rPr lang="ru-RU" sz="2800" b="1" dirty="0">
                <a:solidFill>
                  <a:srgbClr val="002060"/>
                </a:solidFill>
              </a:rPr>
              <a:t/>
            </a:r>
            <a:br>
              <a:rPr lang="ru-RU" sz="2800" b="1" dirty="0">
                <a:solidFill>
                  <a:srgbClr val="002060"/>
                </a:solidFill>
              </a:rPr>
            </a:br>
            <a:r>
              <a:rPr lang="ru-RU" sz="2800" b="1" dirty="0" smtClean="0">
                <a:solidFill>
                  <a:srgbClr val="002060"/>
                </a:solidFill>
              </a:rPr>
              <a:t/>
            </a:r>
            <a:br>
              <a:rPr lang="ru-RU" sz="2800" b="1" dirty="0" smtClean="0">
                <a:solidFill>
                  <a:srgbClr val="002060"/>
                </a:solidFill>
              </a:rPr>
            </a:br>
            <a:r>
              <a:rPr lang="ru-RU" sz="2800" b="1" dirty="0" smtClean="0">
                <a:solidFill>
                  <a:srgbClr val="002060"/>
                </a:solidFill>
              </a:rPr>
              <a:t>Технологические </a:t>
            </a:r>
            <a:r>
              <a:rPr lang="ru-RU" sz="2800" b="1" dirty="0">
                <a:solidFill>
                  <a:srgbClr val="002060"/>
                </a:solidFill>
              </a:rPr>
              <a:t>операции создания ситуации успеха</a:t>
            </a:r>
            <a:br>
              <a:rPr lang="ru-RU" sz="2800" b="1" dirty="0">
                <a:solidFill>
                  <a:srgbClr val="002060"/>
                </a:solidFill>
              </a:rPr>
            </a:br>
            <a:endParaRPr lang="ru-RU" sz="2800" b="1" dirty="0">
              <a:solidFill>
                <a:srgbClr val="002060"/>
              </a:solidFill>
            </a:endParaRPr>
          </a:p>
        </p:txBody>
      </p:sp>
      <p:sp>
        <p:nvSpPr>
          <p:cNvPr id="3" name="Содержимое 2"/>
          <p:cNvSpPr>
            <a:spLocks noGrp="1"/>
          </p:cNvSpPr>
          <p:nvPr>
            <p:ph sz="quarter" idx="1"/>
          </p:nvPr>
        </p:nvSpPr>
        <p:spPr>
          <a:xfrm>
            <a:off x="457200" y="1214422"/>
            <a:ext cx="8229600" cy="5526946"/>
          </a:xfrm>
        </p:spPr>
        <p:txBody>
          <a:bodyPr>
            <a:normAutofit fontScale="70000" lnSpcReduction="20000"/>
          </a:bodyPr>
          <a:lstStyle/>
          <a:p>
            <a:pPr marL="457200" lvl="0" indent="-457200">
              <a:buFont typeface="+mj-lt"/>
              <a:buAutoNum type="arabicPeriod"/>
            </a:pPr>
            <a:r>
              <a:rPr lang="ru-RU" sz="2300" b="1" dirty="0" smtClean="0">
                <a:solidFill>
                  <a:srgbClr val="C00000"/>
                </a:solidFill>
              </a:rPr>
              <a:t>Снятие </a:t>
            </a:r>
            <a:r>
              <a:rPr lang="ru-RU" sz="2300" b="1" dirty="0">
                <a:solidFill>
                  <a:srgbClr val="C00000"/>
                </a:solidFill>
              </a:rPr>
              <a:t>страха </a:t>
            </a:r>
            <a:r>
              <a:rPr lang="ru-RU" sz="2300" dirty="0"/>
              <a:t>– помогает преодолеть неуверенность в собственных силах, робость, боязнь самого дела и оценки окружающих. </a:t>
            </a:r>
            <a:r>
              <a:rPr lang="ru-RU" sz="2300" dirty="0" smtClean="0"/>
              <a:t>«Я могу тебе помочь», «ты уже делал подобное задание».</a:t>
            </a:r>
          </a:p>
          <a:p>
            <a:pPr marL="457200" indent="-457200" algn="just">
              <a:buFont typeface="+mj-lt"/>
              <a:buAutoNum type="arabicPeriod"/>
            </a:pPr>
            <a:r>
              <a:rPr lang="ru-RU" sz="2300" b="1" dirty="0">
                <a:solidFill>
                  <a:srgbClr val="C00000"/>
                </a:solidFill>
              </a:rPr>
              <a:t>Авансирование успешного результата</a:t>
            </a:r>
            <a:r>
              <a:rPr lang="ru-RU" sz="2300" dirty="0">
                <a:solidFill>
                  <a:srgbClr val="C00000"/>
                </a:solidFill>
              </a:rPr>
              <a:t> </a:t>
            </a:r>
            <a:r>
              <a:rPr lang="ru-RU" sz="2300" dirty="0"/>
              <a:t>– помогает </a:t>
            </a:r>
            <a:r>
              <a:rPr lang="ru-RU" sz="2300" dirty="0" smtClean="0"/>
              <a:t>выразить </a:t>
            </a:r>
            <a:r>
              <a:rPr lang="ru-RU" sz="2300" dirty="0"/>
              <a:t>свою твердую убежденность в том, что его ученик обязательно справиться с поставленной задачей. </a:t>
            </a:r>
            <a:r>
              <a:rPr lang="ru-RU" sz="2300" dirty="0" smtClean="0"/>
              <a:t>“</a:t>
            </a:r>
            <a:r>
              <a:rPr lang="ru-RU" sz="2300" dirty="0"/>
              <a:t>Я даже не сомневаюсь в успешном результате</a:t>
            </a:r>
            <a:r>
              <a:rPr lang="ru-RU" sz="2300" dirty="0" smtClean="0"/>
              <a:t>”.</a:t>
            </a:r>
          </a:p>
          <a:p>
            <a:pPr marL="457200" lvl="0" indent="-457200" algn="just">
              <a:buFont typeface="+mj-lt"/>
              <a:buAutoNum type="arabicPeriod"/>
            </a:pPr>
            <a:r>
              <a:rPr lang="ru-RU" sz="2300" b="1" dirty="0">
                <a:solidFill>
                  <a:srgbClr val="C00000"/>
                </a:solidFill>
              </a:rPr>
              <a:t>Скрытое инструктирование ребенка</a:t>
            </a:r>
            <a:r>
              <a:rPr lang="ru-RU" sz="2300" dirty="0"/>
              <a:t> в способах и формах совершения деятельности – помогает ребенку избежать поражения, достигается путем намека, пожелания. “Возможно, лучше всего начать с…..”. “Выполняя работу, не забудьте о</a:t>
            </a:r>
            <a:r>
              <a:rPr lang="ru-RU" sz="2300" dirty="0" smtClean="0"/>
              <a:t>…..”.</a:t>
            </a:r>
          </a:p>
          <a:p>
            <a:pPr marL="457200" lvl="0" indent="-457200">
              <a:buFont typeface="+mj-lt"/>
              <a:buAutoNum type="arabicPeriod"/>
            </a:pPr>
            <a:r>
              <a:rPr lang="ru-RU" sz="2300" b="1" dirty="0">
                <a:solidFill>
                  <a:srgbClr val="C00000"/>
                </a:solidFill>
              </a:rPr>
              <a:t>Внесение мотива </a:t>
            </a:r>
            <a:r>
              <a:rPr lang="ru-RU" sz="2300" dirty="0"/>
              <a:t>– показывает ребенку ради чего, ради кого совершается эта деятельность, кому будет хорошо после выполнения. “Без твоей помощи твоим товарищам не справиться…”</a:t>
            </a:r>
          </a:p>
          <a:p>
            <a:pPr marL="457200" lvl="0" indent="-457200">
              <a:buFont typeface="+mj-lt"/>
              <a:buAutoNum type="arabicPeriod"/>
            </a:pPr>
            <a:r>
              <a:rPr lang="ru-RU" sz="2300" b="1" dirty="0">
                <a:solidFill>
                  <a:srgbClr val="C00000"/>
                </a:solidFill>
              </a:rPr>
              <a:t>Персональная исключительность </a:t>
            </a:r>
            <a:r>
              <a:rPr lang="ru-RU" sz="2300" dirty="0"/>
              <a:t>– обозначает важность усилий ребенка в предстоящей или совершаемой деятельности. “Только ты и мог бы….”. “Только тебе я и могу доверить</a:t>
            </a:r>
            <a:r>
              <a:rPr lang="ru-RU" sz="2300" dirty="0" smtClean="0"/>
              <a:t>…”</a:t>
            </a:r>
            <a:endParaRPr lang="ru-RU" sz="2300" dirty="0"/>
          </a:p>
          <a:p>
            <a:pPr marL="457200" lvl="0" indent="-457200">
              <a:buFont typeface="+mj-lt"/>
              <a:buAutoNum type="arabicPeriod"/>
            </a:pPr>
            <a:r>
              <a:rPr lang="ru-RU" sz="2300" b="1" dirty="0">
                <a:solidFill>
                  <a:srgbClr val="C00000"/>
                </a:solidFill>
              </a:rPr>
              <a:t>Мобилизация активности </a:t>
            </a:r>
            <a:r>
              <a:rPr lang="ru-RU" sz="2300" dirty="0"/>
              <a:t>или </a:t>
            </a:r>
            <a:r>
              <a:rPr lang="ru-RU" sz="2300" b="1" dirty="0">
                <a:solidFill>
                  <a:srgbClr val="C00000"/>
                </a:solidFill>
              </a:rPr>
              <a:t>педагогическое внушение </a:t>
            </a:r>
            <a:r>
              <a:rPr lang="ru-RU" sz="2300" dirty="0"/>
              <a:t>– побуждает к выполнению конкретных действий. “Нам уже не терпится начать работу…”. “Так хочется поскорее увидеть…”</a:t>
            </a:r>
          </a:p>
          <a:p>
            <a:pPr marL="457200" lvl="0" indent="-457200">
              <a:buFont typeface="+mj-lt"/>
              <a:buAutoNum type="arabicPeriod"/>
            </a:pPr>
            <a:r>
              <a:rPr lang="ru-RU" sz="2300" b="1" dirty="0">
                <a:solidFill>
                  <a:srgbClr val="C00000"/>
                </a:solidFill>
              </a:rPr>
              <a:t>Высокая оценка детали </a:t>
            </a:r>
            <a:r>
              <a:rPr lang="ru-RU" sz="2300" dirty="0"/>
              <a:t>– помогает эмоционально пережить успех не результата в целом, а какой-то его отдельной детали. “Тебе особенно удалось то объяснение”. “Больше всего мне в твоей работе понравилось…”. </a:t>
            </a:r>
            <a:r>
              <a:rPr lang="ru-RU" sz="2300" b="1" dirty="0"/>
              <a:t>“</a:t>
            </a:r>
            <a:r>
              <a:rPr lang="ru-RU" sz="2300" dirty="0"/>
              <a:t>Наивысшей похвалы заслуживает эта часть твоей работы”.</a:t>
            </a:r>
          </a:p>
          <a:p>
            <a:pPr marL="457200" lvl="0" indent="-457200" algn="just">
              <a:buFont typeface="+mj-lt"/>
              <a:buAutoNum type="arabicPeriod"/>
            </a:pPr>
            <a:endParaRPr lang="ru-RU" sz="2000" dirty="0"/>
          </a:p>
          <a:p>
            <a:pPr marL="457200" indent="-457200">
              <a:buFont typeface="Arial" pitchFamily="34" charset="0"/>
              <a:buAutoNum type="arabicPeriod"/>
            </a:pPr>
            <a:endParaRPr lang="ru-RU" sz="2000" dirty="0" smtClean="0"/>
          </a:p>
          <a:p>
            <a:pPr marL="457200" indent="-457200">
              <a:buNone/>
            </a:pPr>
            <a:endParaRPr lang="ru-RU" sz="2000" dirty="0"/>
          </a:p>
          <a:p>
            <a:pPr marL="457200" lvl="0" indent="-457200">
              <a:buAutoNum type="arabicPeriod"/>
            </a:pPr>
            <a:endParaRPr lang="ru-RU" sz="2000" dirty="0"/>
          </a:p>
          <a:p>
            <a:pPr>
              <a:buNone/>
            </a:pP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417638"/>
          </a:xfrm>
        </p:spPr>
        <p:txBody>
          <a:bodyPr>
            <a:normAutofit fontScale="90000"/>
          </a:bodyPr>
          <a:lstStyle/>
          <a:p>
            <a:pPr algn="ctr"/>
            <a:r>
              <a:rPr lang="ru-RU" sz="2200" b="1" dirty="0">
                <a:solidFill>
                  <a:srgbClr val="002060"/>
                </a:solidFill>
              </a:rPr>
              <a:t>Система методов создания ситуации успеха </a:t>
            </a:r>
            <a:r>
              <a:rPr lang="ru-RU" sz="2200" b="1" dirty="0" smtClean="0">
                <a:solidFill>
                  <a:srgbClr val="002060"/>
                </a:solidFill>
              </a:rPr>
              <a:t>на уроке</a:t>
            </a:r>
            <a:br>
              <a:rPr lang="ru-RU" sz="2200" b="1" dirty="0" smtClean="0">
                <a:solidFill>
                  <a:srgbClr val="002060"/>
                </a:solidFill>
              </a:rPr>
            </a:br>
            <a:r>
              <a:rPr lang="ru-RU" sz="2200" b="1" dirty="0" smtClean="0">
                <a:solidFill>
                  <a:srgbClr val="002060"/>
                </a:solidFill>
              </a:rPr>
              <a:t> </a:t>
            </a:r>
            <a:r>
              <a:rPr lang="ru-RU" sz="2200" b="1" dirty="0">
                <a:solidFill>
                  <a:srgbClr val="002060"/>
                </a:solidFill>
              </a:rPr>
              <a:t>(из опыта работы)</a:t>
            </a:r>
            <a:r>
              <a:rPr lang="ru-RU" dirty="0"/>
              <a:t/>
            </a:r>
            <a:br>
              <a:rPr lang="ru-RU" dirty="0"/>
            </a:br>
            <a:endParaRPr lang="ru-RU" dirty="0"/>
          </a:p>
        </p:txBody>
      </p:sp>
      <p:sp>
        <p:nvSpPr>
          <p:cNvPr id="3" name="Содержимое 2"/>
          <p:cNvSpPr>
            <a:spLocks noGrp="1"/>
          </p:cNvSpPr>
          <p:nvPr>
            <p:ph sz="quarter" idx="1"/>
          </p:nvPr>
        </p:nvSpPr>
        <p:spPr>
          <a:xfrm>
            <a:off x="457200" y="928670"/>
            <a:ext cx="8229600" cy="5197493"/>
          </a:xfrm>
        </p:spPr>
        <p:txBody>
          <a:bodyPr>
            <a:normAutofit fontScale="70000" lnSpcReduction="20000"/>
          </a:bodyPr>
          <a:lstStyle/>
          <a:p>
            <a:pPr>
              <a:buNone/>
            </a:pPr>
            <a:r>
              <a:rPr lang="ru-RU" sz="2400" b="1" i="1" dirty="0"/>
              <a:t>Методы дифференцированного </a:t>
            </a:r>
            <a:r>
              <a:rPr lang="ru-RU" sz="2400" b="1" i="1" dirty="0" smtClean="0"/>
              <a:t>обучения</a:t>
            </a:r>
          </a:p>
          <a:p>
            <a:pPr algn="just">
              <a:buNone/>
            </a:pPr>
            <a:r>
              <a:rPr lang="ru-RU" sz="1900" b="1" dirty="0" smtClean="0"/>
              <a:t>       </a:t>
            </a:r>
            <a:r>
              <a:rPr lang="ru-RU" sz="1900" b="1" dirty="0" smtClean="0">
                <a:solidFill>
                  <a:srgbClr val="7030A0"/>
                </a:solidFill>
              </a:rPr>
              <a:t>Дифференцированное </a:t>
            </a:r>
            <a:r>
              <a:rPr lang="ru-RU" sz="1900" b="1" dirty="0">
                <a:solidFill>
                  <a:srgbClr val="7030A0"/>
                </a:solidFill>
              </a:rPr>
              <a:t>обучение позволяет каждому ученику работать в своем темпе, дает возможность справиться с заданием, способствует повышению интереса к учебной деятельности, формирует положительные мотивы учения.</a:t>
            </a:r>
          </a:p>
          <a:p>
            <a:pPr algn="just">
              <a:buNone/>
            </a:pPr>
            <a:r>
              <a:rPr lang="ru-RU" sz="1900" dirty="0" smtClean="0"/>
              <a:t>       Группа разделена условно </a:t>
            </a:r>
            <a:r>
              <a:rPr lang="ru-RU" sz="1900" dirty="0"/>
              <a:t>на “сильных”, “средних” и “слабых” учащихся. </a:t>
            </a:r>
            <a:r>
              <a:rPr lang="ru-RU" sz="1900" dirty="0" smtClean="0"/>
              <a:t>Применение </a:t>
            </a:r>
            <a:r>
              <a:rPr lang="ru-RU" sz="1900" dirty="0" err="1" smtClean="0"/>
              <a:t>разноуровневого</a:t>
            </a:r>
            <a:r>
              <a:rPr lang="ru-RU" sz="1900" dirty="0" smtClean="0"/>
              <a:t> обучения помогает  достичь следующих целей:</a:t>
            </a:r>
          </a:p>
          <a:p>
            <a:pPr algn="just">
              <a:buNone/>
            </a:pPr>
            <a:r>
              <a:rPr lang="ru-RU" sz="1900" b="1" dirty="0" smtClean="0"/>
              <a:t> </a:t>
            </a:r>
            <a:r>
              <a:rPr lang="ru-RU" sz="2000" b="1" dirty="0" smtClean="0"/>
              <a:t>Слабый уровень</a:t>
            </a:r>
            <a:r>
              <a:rPr lang="ru-RU" sz="2000" dirty="0" smtClean="0"/>
              <a:t>- минимальный. Выполнение заданий такого уровня основано на памяти учащихся.</a:t>
            </a:r>
          </a:p>
          <a:p>
            <a:pPr algn="just">
              <a:buNone/>
            </a:pPr>
            <a:r>
              <a:rPr lang="ru-RU" sz="2000" dirty="0" smtClean="0"/>
              <a:t>1. Пробудить интерес к деятельности путем использования заданий базового уровня.</a:t>
            </a:r>
          </a:p>
          <a:p>
            <a:pPr algn="just">
              <a:buNone/>
            </a:pPr>
            <a:r>
              <a:rPr lang="ru-RU" sz="2000" dirty="0" smtClean="0"/>
              <a:t>2. Ликвидировать пробелы в знаниях и умениях. </a:t>
            </a:r>
          </a:p>
          <a:p>
            <a:pPr algn="just">
              <a:buNone/>
            </a:pPr>
            <a:r>
              <a:rPr lang="ru-RU" sz="2000" dirty="0" smtClean="0"/>
              <a:t>3. Сформировать умения осуществлять самостоятельную деятельность по образцу.</a:t>
            </a:r>
          </a:p>
          <a:p>
            <a:pPr algn="just">
              <a:buNone/>
            </a:pPr>
            <a:r>
              <a:rPr lang="ru-RU" sz="2000" b="1" dirty="0" smtClean="0"/>
              <a:t>Средний уровень-</a:t>
            </a:r>
            <a:r>
              <a:rPr lang="ru-RU" sz="2000" dirty="0" smtClean="0"/>
              <a:t> понимания и творчества. Задания требуют мыслительных операций</a:t>
            </a:r>
          </a:p>
          <a:p>
            <a:pPr algn="just">
              <a:buNone/>
            </a:pPr>
            <a:r>
              <a:rPr lang="ru-RU" sz="2000" dirty="0" smtClean="0"/>
              <a:t>1. Развивать устойчивый интерес к деятельности. </a:t>
            </a:r>
          </a:p>
          <a:p>
            <a:pPr algn="just">
              <a:buNone/>
            </a:pPr>
            <a:r>
              <a:rPr lang="ru-RU" sz="2000" dirty="0" smtClean="0"/>
              <a:t>2. Закрепить и повторить имеющиеся знания и способы действия. </a:t>
            </a:r>
          </a:p>
          <a:p>
            <a:pPr algn="just">
              <a:buNone/>
            </a:pPr>
            <a:r>
              <a:rPr lang="ru-RU" sz="2000" dirty="0" smtClean="0"/>
              <a:t>3. Актуализировать имеющиеся знания для успешного изучения нового материала. </a:t>
            </a:r>
          </a:p>
          <a:p>
            <a:pPr algn="just">
              <a:buNone/>
            </a:pPr>
            <a:r>
              <a:rPr lang="ru-RU" sz="2000" dirty="0" smtClean="0"/>
              <a:t>4. Сформулировать умение самостоятельно работать над заданием, проектом.</a:t>
            </a:r>
          </a:p>
          <a:p>
            <a:pPr algn="just">
              <a:buNone/>
            </a:pPr>
            <a:r>
              <a:rPr lang="ru-RU" sz="2000" b="1" dirty="0" smtClean="0"/>
              <a:t>Высокий</a:t>
            </a:r>
            <a:r>
              <a:rPr lang="ru-RU" sz="2000" dirty="0" smtClean="0"/>
              <a:t> </a:t>
            </a:r>
            <a:r>
              <a:rPr lang="ru-RU" sz="2000" b="1" dirty="0" smtClean="0"/>
              <a:t>уровень</a:t>
            </a:r>
            <a:r>
              <a:rPr lang="ru-RU" sz="2000" dirty="0" smtClean="0"/>
              <a:t> - продвинутый. Почти в каждом классе есть ученики, которые, знают больше остальных. </a:t>
            </a:r>
          </a:p>
          <a:p>
            <a:pPr algn="just">
              <a:buNone/>
            </a:pPr>
            <a:r>
              <a:rPr lang="ru-RU" sz="2000" dirty="0" smtClean="0"/>
              <a:t>1. Развивать устойчивый интерес к деятельности. </a:t>
            </a:r>
          </a:p>
          <a:p>
            <a:pPr algn="just">
              <a:buNone/>
            </a:pPr>
            <a:r>
              <a:rPr lang="ru-RU" sz="2000" dirty="0" smtClean="0"/>
              <a:t>2. Сформировать новые способы действия, умения выполнять задания повышенной сложности. </a:t>
            </a:r>
          </a:p>
          <a:p>
            <a:pPr algn="just">
              <a:buNone/>
            </a:pPr>
            <a:r>
              <a:rPr lang="ru-RU" sz="2000" dirty="0" smtClean="0"/>
              <a:t>3. Развивать воображение, ассоциативное мышление, раскрыть творческие возможности.</a:t>
            </a:r>
          </a:p>
          <a:p>
            <a:pPr algn="just">
              <a:buNone/>
            </a:pPr>
            <a:endParaRPr lang="ru-RU" sz="2000" dirty="0"/>
          </a:p>
          <a:p>
            <a:pPr>
              <a:buNone/>
            </a:pP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i="1" dirty="0" smtClean="0">
                <a:solidFill>
                  <a:srgbClr val="002060"/>
                </a:solidFill>
              </a:rPr>
              <a:t>Использование проектного метода</a:t>
            </a:r>
            <a:endParaRPr lang="ru-RU" sz="3200" dirty="0">
              <a:solidFill>
                <a:srgbClr val="002060"/>
              </a:solidFill>
            </a:endParaRPr>
          </a:p>
        </p:txBody>
      </p:sp>
      <p:sp>
        <p:nvSpPr>
          <p:cNvPr id="3" name="Содержимое 2"/>
          <p:cNvSpPr>
            <a:spLocks noGrp="1"/>
          </p:cNvSpPr>
          <p:nvPr>
            <p:ph sz="quarter" idx="1"/>
          </p:nvPr>
        </p:nvSpPr>
        <p:spPr/>
        <p:txBody>
          <a:bodyPr>
            <a:normAutofit lnSpcReduction="10000"/>
          </a:bodyPr>
          <a:lstStyle/>
          <a:p>
            <a:r>
              <a:rPr lang="ru-RU" b="1" dirty="0" smtClean="0">
                <a:solidFill>
                  <a:srgbClr val="C00000"/>
                </a:solidFill>
              </a:rPr>
              <a:t>Метод проектов </a:t>
            </a:r>
            <a:r>
              <a:rPr lang="ru-RU" dirty="0" smtClean="0"/>
              <a:t>– педагогическая технология, ориентированная не на интеграцию фактических знаний, а на их применение и приобретение новых, это самостоятельная творческая работа обучающихся под руководством учителя. Проекты могут выполняться детьми как индивидуально, так и группами. </a:t>
            </a:r>
          </a:p>
          <a:p>
            <a:pPr>
              <a:buNone/>
            </a:pPr>
            <a:r>
              <a:rPr lang="ru-RU" dirty="0" smtClean="0"/>
              <a:t>   Метод проектов очень актуален, т.к. он направлен на развитие самостоятельного мышления ребёнка и позволяет не просто  запоминать и воспроизводить знания, которые даёт ему школа, а уметь применить их на практике.</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sz="2800" b="1" dirty="0" smtClean="0">
                <a:solidFill>
                  <a:srgbClr val="002060"/>
                </a:solidFill>
              </a:rPr>
              <a:t>Работа в парах, </a:t>
            </a:r>
            <a:r>
              <a:rPr lang="ru-RU" sz="2800" b="1" dirty="0" err="1" smtClean="0">
                <a:solidFill>
                  <a:srgbClr val="002060"/>
                </a:solidFill>
              </a:rPr>
              <a:t>микрогруппах</a:t>
            </a:r>
            <a:r>
              <a:rPr lang="ru-RU" sz="2800" b="1" dirty="0" smtClean="0">
                <a:solidFill>
                  <a:srgbClr val="002060"/>
                </a:solidFill>
              </a:rPr>
              <a:t> и группах.</a:t>
            </a:r>
            <a:endParaRPr lang="ru-RU" sz="2800" b="1" dirty="0">
              <a:solidFill>
                <a:srgbClr val="002060"/>
              </a:solidFill>
            </a:endParaRPr>
          </a:p>
        </p:txBody>
      </p:sp>
      <p:sp>
        <p:nvSpPr>
          <p:cNvPr id="6" name="Содержимое 5"/>
          <p:cNvSpPr>
            <a:spLocks noGrp="1"/>
          </p:cNvSpPr>
          <p:nvPr>
            <p:ph sz="quarter" idx="2"/>
          </p:nvPr>
        </p:nvSpPr>
        <p:spPr/>
        <p:txBody>
          <a:bodyPr>
            <a:normAutofit lnSpcReduction="10000"/>
          </a:bodyPr>
          <a:lstStyle/>
          <a:p>
            <a:pPr>
              <a:buNone/>
            </a:pPr>
            <a:endParaRPr lang="ru-RU" dirty="0" smtClean="0"/>
          </a:p>
          <a:p>
            <a:pPr>
              <a:buNone/>
            </a:pPr>
            <a:endParaRPr lang="ru-RU" dirty="0"/>
          </a:p>
        </p:txBody>
      </p:sp>
      <p:sp>
        <p:nvSpPr>
          <p:cNvPr id="2" name="Объект 1"/>
          <p:cNvSpPr>
            <a:spLocks noGrp="1"/>
          </p:cNvSpPr>
          <p:nvPr>
            <p:ph sz="quarter" idx="1"/>
          </p:nvPr>
        </p:nvSpPr>
        <p:spPr>
          <a:xfrm>
            <a:off x="457200" y="1600200"/>
            <a:ext cx="7715200" cy="4572000"/>
          </a:xfrm>
        </p:spPr>
        <p:txBody>
          <a:bodyPr>
            <a:normAutofit lnSpcReduction="10000"/>
          </a:bodyPr>
          <a:lstStyle/>
          <a:p>
            <a:r>
              <a:rPr lang="ru-RU" dirty="0"/>
              <a:t>. В данном случае действует принцип «Одна голова хорошо, а две лучше» или «Что одному не под силу, то легко коллективу». Часть обучающихся, к сожалению, нередко чувствуют неуверенность в собственных силах, работая самостоятельно. Выполняя работу в паре постоянного или сменного состава, в группе, дети получают возможность справиться с заданием успешно. Кроме того, введение в урок коллективных форм обучения позволяет педагогу оживить занятие, учитель предоставляет возможность реализации коммуникативных потребностей учеников.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467600" cy="5544616"/>
          </a:xfrm>
        </p:spPr>
        <p:txBody>
          <a:bodyPr>
            <a:normAutofit/>
          </a:bodyPr>
          <a:lstStyle/>
          <a:p>
            <a:r>
              <a:rPr lang="ru-RU" sz="1600" dirty="0"/>
              <a:t>Сейчас мы с вами будем работать в группах. Для того, чтобы начать работу, послушайте притчу.  </a:t>
            </a:r>
            <a:br>
              <a:rPr lang="ru-RU" sz="1600" dirty="0"/>
            </a:br>
            <a:r>
              <a:rPr lang="ru-RU" sz="1600" i="1" dirty="0"/>
              <a:t>Притча (сотрудничество).</a:t>
            </a:r>
            <a:r>
              <a:rPr lang="ru-RU" sz="1600" dirty="0"/>
              <a:t/>
            </a:r>
            <a:br>
              <a:rPr lang="ru-RU" sz="1600" dirty="0"/>
            </a:br>
            <a:r>
              <a:rPr lang="ru-RU" sz="1600" dirty="0"/>
              <a:t>Жил-был один монах. И в течение большей части своей жизни он пытался выяснить, чем отличается Ад от Рая. На эту тему он размышлял днями и ночами. И в одну ночь, когда он заснул во время своих мучительных раздумий, ему приснилось, что он попал в Ад.</a:t>
            </a:r>
            <a:br>
              <a:rPr lang="ru-RU" sz="1600" dirty="0"/>
            </a:br>
            <a:r>
              <a:rPr lang="ru-RU" sz="1600" dirty="0"/>
              <a:t>Осмотрелся он кругом и видит: сидят люди перед котлом с едой. Но какие-то изможденные и голодные. Присмотрелся он получше - у каждого в руках ложка с </a:t>
            </a:r>
            <a:r>
              <a:rPr lang="ru-RU" sz="1600" dirty="0" err="1"/>
              <a:t>длинню</a:t>
            </a:r>
            <a:r>
              <a:rPr lang="ru-RU" sz="1600" dirty="0"/>
              <a:t>-ю-ю-ю-щей ручкой. Зачерпнуть из котла они могут, а в рот никак не попадут. Вдруг подбегает к монаху местный служащий (судя по всему черт) и кричит:</a:t>
            </a:r>
            <a:br>
              <a:rPr lang="ru-RU" sz="1600" dirty="0"/>
            </a:br>
            <a:r>
              <a:rPr lang="ru-RU" sz="1600" dirty="0"/>
              <a:t>- Быстрее, а то опоздаешь на поезд, идущий в Рай!</a:t>
            </a:r>
            <a:br>
              <a:rPr lang="ru-RU" sz="1600" dirty="0"/>
            </a:br>
            <a:r>
              <a:rPr lang="ru-RU" sz="1600" dirty="0"/>
              <a:t>Приехал человек в Рай. И что же он видит?! Та же картина, что и в Аду. Котлы с едой, люди с ложками с </a:t>
            </a:r>
            <a:r>
              <a:rPr lang="ru-RU" sz="1600" dirty="0" err="1"/>
              <a:t>длинню</a:t>
            </a:r>
            <a:r>
              <a:rPr lang="ru-RU" sz="1600" dirty="0"/>
              <a:t>-ю-ю-ю-</a:t>
            </a:r>
            <a:r>
              <a:rPr lang="ru-RU" sz="1600" dirty="0" err="1"/>
              <a:t>ющими</a:t>
            </a:r>
            <a:r>
              <a:rPr lang="ru-RU" sz="1600" dirty="0"/>
              <a:t>  ручками. Но все веселые и сытые. Присмотрелся человек – а здесь люди этими же ложками кормят друг друга.</a:t>
            </a:r>
            <a:br>
              <a:rPr lang="ru-RU" sz="1600" dirty="0"/>
            </a:br>
            <a:r>
              <a:rPr lang="ru-RU" sz="1600" i="1" dirty="0"/>
              <a:t>- </a:t>
            </a:r>
            <a:r>
              <a:rPr lang="ru-RU" sz="1600" dirty="0"/>
              <a:t>Поэтому, чтобы у нас с вами не получилось как в старой притче, я предлагаю принять определенные правила. </a:t>
            </a:r>
          </a:p>
        </p:txBody>
      </p:sp>
    </p:spTree>
    <p:extLst>
      <p:ext uri="{BB962C8B-B14F-4D97-AF65-F5344CB8AC3E}">
        <p14:creationId xmlns:p14="http://schemas.microsoft.com/office/powerpoint/2010/main" val="3549812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826770"/>
          </a:xfrm>
        </p:spPr>
        <p:txBody>
          <a:bodyPr>
            <a:normAutofit fontScale="90000"/>
          </a:bodyPr>
          <a:lstStyle/>
          <a:p>
            <a:r>
              <a:rPr lang="ru-RU" b="1" dirty="0"/>
              <a:t>Для группового обсуждения мнений и </a:t>
            </a:r>
            <a:r>
              <a:rPr lang="ru-RU" sz="2700" b="1" dirty="0"/>
              <a:t>принятия какого-либо решения рекомендуем соблюдать следующие правила:</a:t>
            </a:r>
            <a:r>
              <a:rPr lang="ru-RU" sz="2700" dirty="0"/>
              <a:t/>
            </a:r>
            <a:br>
              <a:rPr lang="ru-RU" sz="2700" dirty="0"/>
            </a:br>
            <a:r>
              <a:rPr lang="ru-RU" sz="2700" dirty="0" smtClean="0"/>
              <a:t>-Обязательное </a:t>
            </a:r>
            <a:r>
              <a:rPr lang="ru-RU" sz="2700" dirty="0"/>
              <a:t>участие каждого в работе группы на протяжении всего занятия.</a:t>
            </a:r>
            <a:br>
              <a:rPr lang="ru-RU" sz="2700" dirty="0"/>
            </a:br>
            <a:r>
              <a:rPr lang="ru-RU" sz="2700" dirty="0" smtClean="0"/>
              <a:t>-Откровенность </a:t>
            </a:r>
            <a:r>
              <a:rPr lang="ru-RU" sz="2700" dirty="0"/>
              <a:t>и доброжелательность в общении.</a:t>
            </a:r>
            <a:br>
              <a:rPr lang="ru-RU" sz="2700" dirty="0"/>
            </a:br>
            <a:r>
              <a:rPr lang="ru-RU" sz="2700" dirty="0" smtClean="0"/>
              <a:t>-« </a:t>
            </a:r>
            <a:r>
              <a:rPr lang="ru-RU" sz="2700" dirty="0"/>
              <a:t>Работаем без погон», то есть все равны в общении без учета заслуг, знаний и педагогического стажа.</a:t>
            </a:r>
            <a:br>
              <a:rPr lang="ru-RU" sz="2700" dirty="0"/>
            </a:br>
            <a:r>
              <a:rPr lang="ru-RU" sz="2700" dirty="0" smtClean="0"/>
              <a:t>-Четко </a:t>
            </a:r>
            <a:r>
              <a:rPr lang="ru-RU" sz="2700" dirty="0"/>
              <a:t>и ясно выражайте свои мысли, стремитесь «сделать себя понятным»  себе и другим.</a:t>
            </a:r>
            <a:br>
              <a:rPr lang="ru-RU" sz="2700" dirty="0"/>
            </a:br>
            <a:r>
              <a:rPr lang="ru-RU" sz="2700" dirty="0" smtClean="0"/>
              <a:t>-Помните</a:t>
            </a:r>
            <a:r>
              <a:rPr lang="ru-RU" sz="2700" dirty="0"/>
              <a:t>, что каждый участник ответственен за результат работы всей группы, а группа – за каждого.</a:t>
            </a:r>
            <a:r>
              <a:rPr lang="ru-RU" dirty="0"/>
              <a:t/>
            </a:r>
            <a:br>
              <a:rPr lang="ru-RU" dirty="0"/>
            </a:br>
            <a:endParaRPr lang="ru-RU" dirty="0"/>
          </a:p>
        </p:txBody>
      </p:sp>
    </p:spTree>
    <p:extLst>
      <p:ext uri="{BB962C8B-B14F-4D97-AF65-F5344CB8AC3E}">
        <p14:creationId xmlns:p14="http://schemas.microsoft.com/office/powerpoint/2010/main" val="153001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754762"/>
          </a:xfrm>
        </p:spPr>
        <p:txBody>
          <a:bodyPr>
            <a:normAutofit fontScale="90000"/>
          </a:bodyPr>
          <a:lstStyle/>
          <a:p>
            <a:r>
              <a:rPr lang="ru-RU" sz="2200" b="1" dirty="0" smtClean="0"/>
              <a:t>«Дерево настроений», </a:t>
            </a:r>
            <a:r>
              <a:rPr lang="ru-RU" sz="1800" b="1" dirty="0" smtClean="0"/>
              <a:t>как способ диагностики </a:t>
            </a:r>
            <a:r>
              <a:rPr lang="ru-RU" sz="1800" b="1" dirty="0"/>
              <a:t>эмоционального состояния обучающихся в ходе образовательного процесса</a:t>
            </a:r>
            <a:r>
              <a:rPr lang="ru-RU" sz="1800" dirty="0" smtClean="0"/>
              <a:t>.</a:t>
            </a:r>
            <a:r>
              <a:rPr lang="ru-RU" sz="1800" dirty="0"/>
              <a:t> На большом листе бумаги изображается ствол дерева, для листьев делаются прорези. Можно использовать следующий цвет листьев – красный, желтый, зеленый, фиолетовый. По желанию педагога, можно расширить цветовой спектр и включить листья черного, серого цвета. Приходя на занятия, дети самостоятельно выбирают лист и вставляют его в прорезь дерева. </a:t>
            </a:r>
            <a:r>
              <a:rPr lang="ru-RU" sz="1800" dirty="0" smtClean="0"/>
              <a:t/>
            </a:r>
            <a:br>
              <a:rPr lang="ru-RU" sz="1800" dirty="0" smtClean="0"/>
            </a:br>
            <a:r>
              <a:rPr lang="ru-RU" sz="1800" u="sng" dirty="0" smtClean="0"/>
              <a:t>Интерпретация </a:t>
            </a:r>
            <a:r>
              <a:rPr lang="ru-RU" sz="1800" u="sng" dirty="0"/>
              <a:t>цвета: </a:t>
            </a:r>
            <a:r>
              <a:rPr lang="ru-RU" sz="1800" dirty="0"/>
              <a:t/>
            </a:r>
            <a:br>
              <a:rPr lang="ru-RU" sz="1800" dirty="0"/>
            </a:br>
            <a:r>
              <a:rPr lang="ru-RU" sz="1800" dirty="0"/>
              <a:t>- красный цвет означает агрессивность, спонтанную активность, критическое отношение к себе; </a:t>
            </a:r>
            <a:br>
              <a:rPr lang="ru-RU" sz="1800" dirty="0"/>
            </a:br>
            <a:r>
              <a:rPr lang="ru-RU" sz="1800" dirty="0"/>
              <a:t>- фиолетовый – угнетенное состояние, нежелание общаться, уход в себя, недовольство собой и своими достижениями; </a:t>
            </a:r>
            <a:br>
              <a:rPr lang="ru-RU" sz="1800" dirty="0"/>
            </a:br>
            <a:r>
              <a:rPr lang="ru-RU" sz="1800" dirty="0"/>
              <a:t>- желтый – солнечное настроение, потребность в активности, самоутверждении, удовлетворенность своими успехами; </a:t>
            </a:r>
            <a:br>
              <a:rPr lang="ru-RU" sz="1800" dirty="0"/>
            </a:br>
            <a:r>
              <a:rPr lang="ru-RU" sz="1800" dirty="0"/>
              <a:t>- зеленый – спокойное ровное настроение.</a:t>
            </a:r>
            <a:br>
              <a:rPr lang="ru-RU" sz="1800" dirty="0"/>
            </a:br>
            <a:r>
              <a:rPr lang="ru-RU" sz="1800" dirty="0"/>
              <a:t>В течение дня детям предлагается подойти к «дереву настроения», выбрать листок  и прикрепить его к дереву. Таким образом, прием «Дерево настроений» используется как своеобразный диагностический инструмент для определения настроения, эмоционального фона учащихся в течение учебного дня. Анализируя цветовую гамму, учитель может сделать вывод об эмоциональном состоянии отдельных учащихся и всего класса в целом.</a:t>
            </a:r>
            <a:r>
              <a:rPr lang="ru-RU" dirty="0"/>
              <a:t/>
            </a:r>
            <a:br>
              <a:rPr lang="ru-RU" dirty="0"/>
            </a:br>
            <a:endParaRPr lang="ru-RU" dirty="0"/>
          </a:p>
        </p:txBody>
      </p:sp>
    </p:spTree>
    <p:extLst>
      <p:ext uri="{BB962C8B-B14F-4D97-AF65-F5344CB8AC3E}">
        <p14:creationId xmlns:p14="http://schemas.microsoft.com/office/powerpoint/2010/main" val="2701380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282</TotalTime>
  <Words>817</Words>
  <Application>Microsoft Office PowerPoint</Application>
  <PresentationFormat>Экран (4:3)</PresentationFormat>
  <Paragraphs>54</Paragraphs>
  <Slides>21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21</vt:i4>
      </vt:variant>
    </vt:vector>
  </HeadingPairs>
  <TitlesOfParts>
    <vt:vector size="27" baseType="lpstr">
      <vt:lpstr>Arial</vt:lpstr>
      <vt:lpstr>Century Schoolbook</vt:lpstr>
      <vt:lpstr>Times New Roman</vt:lpstr>
      <vt:lpstr>Wingdings</vt:lpstr>
      <vt:lpstr>Wingdings 2</vt:lpstr>
      <vt:lpstr>Эркер</vt:lpstr>
      <vt:lpstr>«Методы, приёмы и средства создания ситуации успеха»</vt:lpstr>
      <vt:lpstr>Может ли педагог сформировать интерес у учащихся к учебному процессу и при помощи чего? </vt:lpstr>
      <vt:lpstr>   Технологические операции создания ситуации успеха </vt:lpstr>
      <vt:lpstr>Система методов создания ситуации успеха на уроке  (из опыта работы) </vt:lpstr>
      <vt:lpstr>Использование проектного метода</vt:lpstr>
      <vt:lpstr>Работа в парах, микрогруппах и группах.</vt:lpstr>
      <vt:lpstr>Сейчас мы с вами будем работать в группах. Для того, чтобы начать работу, послушайте притчу.   Притча (сотрудничество). Жил-был один монах. И в течение большей части своей жизни он пытался выяснить, чем отличается Ад от Рая. На эту тему он размышлял днями и ночами. И в одну ночь, когда он заснул во время своих мучительных раздумий, ему приснилось, что он попал в Ад. Осмотрелся он кругом и видит: сидят люди перед котлом с едой. Но какие-то изможденные и голодные. Присмотрелся он получше - у каждого в руках ложка с длинню-ю-ю-ю-щей ручкой. Зачерпнуть из котла они могут, а в рот никак не попадут. Вдруг подбегает к монаху местный служащий (судя по всему черт) и кричит: - Быстрее, а то опоздаешь на поезд, идущий в Рай! Приехал человек в Рай. И что же он видит?! Та же картина, что и в Аду. Котлы с едой, люди с ложками с длинню-ю-ю-ю-ющими  ручками. Но все веселые и сытые. Присмотрелся человек – а здесь люди этими же ложками кормят друг друга. - Поэтому, чтобы у нас с вами не получилось как в старой притче, я предлагаю принять определенные правила. </vt:lpstr>
      <vt:lpstr>Для группового обсуждения мнений и принятия какого-либо решения рекомендуем соблюдать следующие правила: -Обязательное участие каждого в работе группы на протяжении всего занятия. -Откровенность и доброжелательность в общении. -« Работаем без погон», то есть все равны в общении без учета заслуг, знаний и педагогического стажа. -Четко и ясно выражайте свои мысли, стремитесь «сделать себя понятным»  себе и другим. -Помните, что каждый участник ответственен за результат работы всей группы, а группа – за каждого. </vt:lpstr>
      <vt:lpstr>«Дерево настроений», как способ диагностики эмоционального состояния обучающихся в ходе образовательного процесса. На большом листе бумаги изображается ствол дерева, для листьев делаются прорези. Можно использовать следующий цвет листьев – красный, желтый, зеленый, фиолетовый. По желанию педагога, можно расширить цветовой спектр и включить листья черного, серого цвета. Приходя на занятия, дети самостоятельно выбирают лист и вставляют его в прорезь дерева.  Интерпретация цвета:  - красный цвет означает агрессивность, спонтанную активность, критическое отношение к себе;  - фиолетовый – угнетенное состояние, нежелание общаться, уход в себя, недовольство собой и своими достижениями;  - желтый – солнечное настроение, потребность в активности, самоутверждении, удовлетворенность своими успехами;  - зеленый – спокойное ровное настроение. В течение дня детям предлагается подойти к «дереву настроения», выбрать листок  и прикрепить его к дереву. Таким образом, прием «Дерево настроений» используется как своеобразный диагностический инструмент для определения настроения, эмоционального фона учащихся в течение учебного дня. Анализируя цветовую гамму, учитель может сделать вывод об эмоциональном состоянии отдельных учащихся и всего класса в целом. </vt:lpstr>
      <vt:lpstr>Золотые правила учительской похвалы   </vt:lpstr>
      <vt:lpstr>1.    Хвалите за старательность!  Хвалить ученика нужно за те усилия и старания, которые он приложил при выполнении задания или поручения, а не за хорошие способности и интеллект, данные ему природой. Например, похвалить ученика на уроке русского языка за отличный диктант можно так: «Молодец! Ты много читаешь, старательно подготовился к работе, повторил все правила!» Не совсем верно в этом случае говорить: «Ты не допустил в диктанте ни одной ошибки! У тебя врожденная грамотность!»  </vt:lpstr>
      <vt:lpstr>Хвалите действия, а не личность! В похвале очень важно высказать одобрение действиям и достижениям ученика, а не оценить его личность. В противном случае у школьника может сформироваться необъективно завышенная самооценка и самомнение. </vt:lpstr>
      <vt:lpstr>3.    Четко обозначайте, за что хвалите!  Важно, чтобы школьник понимал, за что конкретно его похвалили, что именно ему удалось сделать хорошо. Общая похвала имеет невысокую эффективность, вызывает сомнения в ее искренности. Например, при желании похвалить ученика на уроке рисования можно обратить внимание на детали рисунка: «Какую красивую вазу с фруктами тебя удалось изобразить!». При этом рекомендуется избегать общих фраз: «Ты умница! Настоящий художник!» Если это уместно, старайтесь подчеркнуть сложность задачи, успешно выполненной учеником. </vt:lpstr>
      <vt:lpstr>4.    Хвалите в меру и по делу! Учительская похвала должна быть искренней, заслуженной, умеренной и обоснованной, чтобы не вызывать зависть со стороны других учеников. Безмерная похвала теряет всякую ценность и смысл, приучает ребенка к дешевому успеху. Школьник, которого хвалят за каждую мелочь, подсознательно  ожидает одобрения практически каждого своего действия. А когда не получает его, искренне недоумевает. К тому же похвала без меры – прямой путь к зазнайству, причина возникновения лени и безразличия к другим предметам.   </vt:lpstr>
      <vt:lpstr>5.    Хвалите не только «любимчиков»! В каждом классе не обходится без неформальной иерархии, на основании которой считается, что одни ученики достойны похвалы в большей степени, нежели другие. Как же хвалить своих воспитанников, которые не пользуются популярностью у одноклассников? Настойчивая похвала в их адрес может только ухудшить к ним отношение класса.  Важно таких учеников обоснованно поддерживать, обращать внимание на их  успехи в учебной и внеурочной деятельности.  </vt:lpstr>
      <vt:lpstr>6.    Останавливайтесь на хорошем!  Как легко с помощью словесного одобрения можно повысить самооценку ученика! Но всего одно лишнее предложение способно все разрушить. Например, если учитель захотел похвалить школьника на  уроке математики за интересное решение одной задачи, он не должен указывать на то, что остальная часть работы ему не удалась. Неудачный пример похвалы: «Молодец! Ты решил эту задачу необычным способом! А на остальные примеры даже смотреть не хочется!» В данном контексте последнее предложение не должно было прозвучать из уст педагога. Учительская похвала не должна содержать упреков, условий и уточнений, ее нужно закончить на хорошей ноте. Похвалив ученика, не стоит через некоторое время разубеждать его в значимости этого личного достижения.  </vt:lpstr>
      <vt:lpstr>7.    Не противопоставляйте одного ученика всему классу! Нельзя хвалить одного ученика, если его не поддерживает группа.  Даже если он поступил правильно. К примеру, как похвалить ученика на уроке химии, если он один выполнил домашнее задание? Лучше всего сделать это наедине с ребенком. Ведь похвала перед всем классом (хоть и вполне заслуженная) в этом случае способна породить у одноклассников  не столько зависть, сколько агрессию. А ведь этот ученик ни в чем не виноват!     </vt:lpstr>
      <vt:lpstr>8.    Хвалите без сравнений!  Важно, чтобы учительская похвала была безусловной, не содержала сравнений. Не сравнивайте успехи, результаты и личностные качества ученика с достижениями сверстников. Не говорите, что Федор молодец, потому что он справился с заданием лучше, чем его одноклассник Иван или Николай. Сравнивайте сегодняшние успехи ребенка с его собственными вчерашними неудачами. Не сравнивайте ребенка с детьми из класса, старшими детьми или детьми родственников и знакомых (из-за этого самооценка значительно снижается, и ребенок перестает верить в свои силы). Например, говорите, что сегодня он выполнил задание гораздо лучше, чем вчера. Такой подход будет ориентировать ребенка на собственное совершенствование.  </vt:lpstr>
      <vt:lpstr> 9.    Подкрепляйте похвалу! Похвала, подкрепленная одобряющими невербальными компонентами (улыбкой, мимикой, открытыми жестами) обладает большей силой и эффективностью. </vt:lpstr>
      <vt:lpstr>10.    Запаситесь «Я-посланиями»! Более действенной является та похвала, при выражении  которой учитель использует «Я-послание». Например, похвалить ученика на уроке литературы можно так: «Я очень рад, что тебе удалось выучить и выразительно рассказать это непростое стихотворение». Такая похвала способствует сближению педагога и его воспитанников.  Похвала – очень действенный, важный и тонкий инструмент в правильном воспитании детей. Разумная учительская связана с разумными ожиданиями, и большинству учеников удастся их оправдать. Учителю важно помнить, что самая ценная и эффективная похвала для школьника – заслуженная и умеренная. Ищите повод похвалить своих воспитанников, и вы обязательно его найдете! </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приёмы и средства создания ситуации успеха на основе проблемно-ориентированного подхода»</dc:title>
  <dc:creator>Елена</dc:creator>
  <cp:lastModifiedBy>sokolmen80</cp:lastModifiedBy>
  <cp:revision>22</cp:revision>
  <dcterms:created xsi:type="dcterms:W3CDTF">2015-04-09T14:50:19Z</dcterms:created>
  <dcterms:modified xsi:type="dcterms:W3CDTF">2016-10-29T13:51:39Z</dcterms:modified>
</cp:coreProperties>
</file>