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4" r:id="rId4"/>
    <p:sldId id="266" r:id="rId5"/>
    <p:sldId id="258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'22-23'!$B$101</c:f>
              <c:strCache>
                <c:ptCount val="1"/>
                <c:pt idx="0">
                  <c:v>Сотрудничество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'22-23'!$A$102:$A$114</c:f>
              <c:strCache>
                <c:ptCount val="13"/>
                <c:pt idx="0">
                  <c:v>Западное</c:v>
                </c:pt>
                <c:pt idx="1">
                  <c:v>Кинельское</c:v>
                </c:pt>
                <c:pt idx="2">
                  <c:v>Отрадненское</c:v>
                </c:pt>
                <c:pt idx="3">
                  <c:v>Поволжское</c:v>
                </c:pt>
                <c:pt idx="4">
                  <c:v>Самарское</c:v>
                </c:pt>
                <c:pt idx="5">
                  <c:v>Северо-Восточное</c:v>
                </c:pt>
                <c:pt idx="6">
                  <c:v>Северо-Западное</c:v>
                </c:pt>
                <c:pt idx="7">
                  <c:v>Северное</c:v>
                </c:pt>
                <c:pt idx="8">
                  <c:v>Тольяттинское</c:v>
                </c:pt>
                <c:pt idx="9">
                  <c:v>Центральное</c:v>
                </c:pt>
                <c:pt idx="10">
                  <c:v>Юго-Восточное</c:v>
                </c:pt>
                <c:pt idx="11">
                  <c:v>Юго-Западное</c:v>
                </c:pt>
                <c:pt idx="12">
                  <c:v>Южное</c:v>
                </c:pt>
              </c:strCache>
            </c:strRef>
          </c:cat>
          <c:val>
            <c:numRef>
              <c:f>'22-23'!$B$102:$B$114</c:f>
              <c:numCache>
                <c:formatCode>General</c:formatCode>
                <c:ptCount val="13"/>
                <c:pt idx="0">
                  <c:v>23</c:v>
                </c:pt>
                <c:pt idx="1">
                  <c:v>14</c:v>
                </c:pt>
                <c:pt idx="2">
                  <c:v>12</c:v>
                </c:pt>
                <c:pt idx="3">
                  <c:v>7</c:v>
                </c:pt>
                <c:pt idx="4">
                  <c:v>11</c:v>
                </c:pt>
                <c:pt idx="5">
                  <c:v>11</c:v>
                </c:pt>
                <c:pt idx="6">
                  <c:v>15</c:v>
                </c:pt>
                <c:pt idx="7">
                  <c:v>13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17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4F-482A-AEBA-A5F6B4A667B8}"/>
            </c:ext>
          </c:extLst>
        </c:ser>
        <c:ser>
          <c:idx val="1"/>
          <c:order val="1"/>
          <c:tx>
            <c:strRef>
              <c:f>'22-23'!$C$101</c:f>
              <c:strCache>
                <c:ptCount val="1"/>
                <c:pt idx="0">
                  <c:v>Сетевое взаимодействие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'22-23'!$A$102:$A$114</c:f>
              <c:strCache>
                <c:ptCount val="13"/>
                <c:pt idx="0">
                  <c:v>Западное</c:v>
                </c:pt>
                <c:pt idx="1">
                  <c:v>Кинельское</c:v>
                </c:pt>
                <c:pt idx="2">
                  <c:v>Отрадненское</c:v>
                </c:pt>
                <c:pt idx="3">
                  <c:v>Поволжское</c:v>
                </c:pt>
                <c:pt idx="4">
                  <c:v>Самарское</c:v>
                </c:pt>
                <c:pt idx="5">
                  <c:v>Северо-Восточное</c:v>
                </c:pt>
                <c:pt idx="6">
                  <c:v>Северо-Западное</c:v>
                </c:pt>
                <c:pt idx="7">
                  <c:v>Северное</c:v>
                </c:pt>
                <c:pt idx="8">
                  <c:v>Тольяттинское</c:v>
                </c:pt>
                <c:pt idx="9">
                  <c:v>Центральное</c:v>
                </c:pt>
                <c:pt idx="10">
                  <c:v>Юго-Восточное</c:v>
                </c:pt>
                <c:pt idx="11">
                  <c:v>Юго-Западное</c:v>
                </c:pt>
                <c:pt idx="12">
                  <c:v>Южное</c:v>
                </c:pt>
              </c:strCache>
            </c:strRef>
          </c:cat>
          <c:val>
            <c:numRef>
              <c:f>'22-23'!$C$102:$C$114</c:f>
              <c:numCache>
                <c:formatCode>General</c:formatCode>
                <c:ptCount val="13"/>
                <c:pt idx="1">
                  <c:v>13</c:v>
                </c:pt>
                <c:pt idx="2">
                  <c:v>12</c:v>
                </c:pt>
                <c:pt idx="3">
                  <c:v>7</c:v>
                </c:pt>
                <c:pt idx="4">
                  <c:v>10</c:v>
                </c:pt>
                <c:pt idx="6">
                  <c:v>15</c:v>
                </c:pt>
                <c:pt idx="7">
                  <c:v>13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4F-482A-AEBA-A5F6B4A667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689824"/>
        <c:axId val="34673024"/>
      </c:barChart>
      <c:catAx>
        <c:axId val="3468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673024"/>
        <c:crosses val="autoZero"/>
        <c:auto val="1"/>
        <c:lblAlgn val="ctr"/>
        <c:lblOffset val="100"/>
        <c:noMultiLvlLbl val="0"/>
      </c:catAx>
      <c:valAx>
        <c:axId val="3467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68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7E5F60-4B14-4500-B1B9-3B8F88CB45AC}" type="doc">
      <dgm:prSet loTypeId="urn:microsoft.com/office/officeart/2005/8/layout/cycle3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1C75A1C-4128-42CA-B4F3-7A06CE5D8092}">
      <dgm:prSet phldrT="[Text]" custT="1"/>
      <dgm:spPr>
        <a:xfrm>
          <a:off x="5512052" y="2578534"/>
          <a:ext cx="2189970" cy="849365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3F577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ru-RU" sz="1600" dirty="0">
              <a:solidFill>
                <a:srgbClr val="3F5779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Профессиональные пробы</a:t>
          </a:r>
          <a:endParaRPr lang="en-US" sz="1600" dirty="0">
            <a:solidFill>
              <a:srgbClr val="3F5779">
                <a:hueOff val="0"/>
                <a:satOff val="0"/>
                <a:lumOff val="0"/>
                <a:alphaOff val="0"/>
              </a:srgbClr>
            </a:solidFill>
            <a:latin typeface="Arial Narrow"/>
            <a:ea typeface="+mn-ea"/>
            <a:cs typeface="+mn-cs"/>
          </a:endParaRPr>
        </a:p>
      </dgm:t>
    </dgm:pt>
    <dgm:pt modelId="{E3B78F63-2F21-4D98-8526-2DC3D821256B}" type="parTrans" cxnId="{4788F2E4-D234-4ECC-8C7F-8A2405656468}">
      <dgm:prSet/>
      <dgm:spPr/>
      <dgm:t>
        <a:bodyPr/>
        <a:lstStyle/>
        <a:p>
          <a:endParaRPr lang="en-US"/>
        </a:p>
      </dgm:t>
    </dgm:pt>
    <dgm:pt modelId="{77717729-019A-4DE5-A30C-0ACC996DB9FA}" type="sibTrans" cxnId="{4788F2E4-D234-4ECC-8C7F-8A2405656468}">
      <dgm:prSet/>
      <dgm:spPr/>
      <dgm:t>
        <a:bodyPr/>
        <a:lstStyle/>
        <a:p>
          <a:endParaRPr lang="en-US"/>
        </a:p>
      </dgm:t>
    </dgm:pt>
    <dgm:pt modelId="{647F3019-C76A-4D08-8801-DECE3D0FEFEA}">
      <dgm:prSet custT="1"/>
      <dgm:spPr>
        <a:xfrm>
          <a:off x="2971568" y="-43055"/>
          <a:ext cx="2327771" cy="849365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3F577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ru-RU" sz="1600" dirty="0">
              <a:solidFill>
                <a:srgbClr val="3F5779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Профориентационное мероприятие </a:t>
          </a:r>
          <a:br>
            <a:rPr lang="en-US" sz="1600" dirty="0">
              <a:solidFill>
                <a:srgbClr val="3F5779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</a:br>
          <a:r>
            <a:rPr lang="ru-RU" sz="1600" dirty="0">
              <a:solidFill>
                <a:srgbClr val="3F5779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«День в Педагогическом»</a:t>
          </a:r>
          <a:endParaRPr lang="en-US" sz="1600" dirty="0">
            <a:solidFill>
              <a:srgbClr val="3F5779">
                <a:hueOff val="0"/>
                <a:satOff val="0"/>
                <a:lumOff val="0"/>
                <a:alphaOff val="0"/>
              </a:srgbClr>
            </a:solidFill>
            <a:latin typeface="Arial Narrow"/>
            <a:ea typeface="+mn-ea"/>
            <a:cs typeface="+mn-cs"/>
          </a:endParaRPr>
        </a:p>
      </dgm:t>
    </dgm:pt>
    <dgm:pt modelId="{736DA8C1-87D8-4773-ACF2-840BC2B746AA}" type="parTrans" cxnId="{6251C8D9-D327-46B8-A749-1C1C64DDBABE}">
      <dgm:prSet/>
      <dgm:spPr/>
      <dgm:t>
        <a:bodyPr/>
        <a:lstStyle/>
        <a:p>
          <a:endParaRPr lang="ru-RU"/>
        </a:p>
      </dgm:t>
    </dgm:pt>
    <dgm:pt modelId="{6CB1A1B4-20A6-4B69-9B97-169DDB37B9E5}" type="sibTrans" cxnId="{6251C8D9-D327-46B8-A749-1C1C64DDBABE}">
      <dgm:prSet/>
      <dgm:spPr>
        <a:xfrm>
          <a:off x="1441857" y="-225426"/>
          <a:ext cx="5387193" cy="5387193"/>
        </a:xfrm>
        <a:prstGeom prst="circularArrow">
          <a:avLst>
            <a:gd name="adj1" fmla="val 5544"/>
            <a:gd name="adj2" fmla="val 330680"/>
            <a:gd name="adj3" fmla="val 13952670"/>
            <a:gd name="adj4" fmla="val 17279311"/>
            <a:gd name="adj5" fmla="val 5757"/>
          </a:avLst>
        </a:prstGeom>
        <a:solidFill>
          <a:srgbClr val="3F577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29CEB29D-153D-47E4-9019-76D9146D5E27}">
      <dgm:prSet custT="1"/>
      <dgm:spPr>
        <a:xfrm>
          <a:off x="4920422" y="988797"/>
          <a:ext cx="2185689" cy="849365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3F577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ru-RU" sz="1600" dirty="0">
              <a:solidFill>
                <a:srgbClr val="3F5779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Региональный конкурс "Я - будущий педагог!"</a:t>
          </a:r>
          <a:endParaRPr lang="en-US" sz="1600" dirty="0">
            <a:solidFill>
              <a:srgbClr val="3F5779">
                <a:hueOff val="0"/>
                <a:satOff val="0"/>
                <a:lumOff val="0"/>
                <a:alphaOff val="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55AF80BC-CF1D-470E-B28F-7CA2C485A1E3}" type="parTrans" cxnId="{7111D47C-6790-48E1-9CBB-D2C77F0D9391}">
      <dgm:prSet/>
      <dgm:spPr/>
      <dgm:t>
        <a:bodyPr/>
        <a:lstStyle/>
        <a:p>
          <a:endParaRPr lang="ru-RU"/>
        </a:p>
      </dgm:t>
    </dgm:pt>
    <dgm:pt modelId="{2152AD31-182C-49CE-B656-4E9A8D6B48FF}" type="sibTrans" cxnId="{7111D47C-6790-48E1-9CBB-D2C77F0D9391}">
      <dgm:prSet/>
      <dgm:spPr/>
      <dgm:t>
        <a:bodyPr/>
        <a:lstStyle/>
        <a:p>
          <a:endParaRPr lang="en-US"/>
        </a:p>
      </dgm:t>
    </dgm:pt>
    <dgm:pt modelId="{9BA80B31-054B-4E81-ADC1-F3DA2AEC6FF8}">
      <dgm:prSet custT="1"/>
      <dgm:spPr>
        <a:xfrm>
          <a:off x="4443657" y="4104831"/>
          <a:ext cx="2064247" cy="849365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3F577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ru-RU" sz="1600" dirty="0">
              <a:solidFill>
                <a:srgbClr val="3F5779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Дни открытых дверей</a:t>
          </a:r>
          <a:endParaRPr lang="en-US" sz="1600" dirty="0">
            <a:solidFill>
              <a:srgbClr val="3F5779">
                <a:hueOff val="0"/>
                <a:satOff val="0"/>
                <a:lumOff val="0"/>
                <a:alphaOff val="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58AD84E4-EA6C-4EF9-AA12-966AFA7E47CA}" type="parTrans" cxnId="{517527F8-C5DB-47CE-88EF-12FF4D36A211}">
      <dgm:prSet/>
      <dgm:spPr/>
      <dgm:t>
        <a:bodyPr/>
        <a:lstStyle/>
        <a:p>
          <a:endParaRPr lang="ru-RU"/>
        </a:p>
      </dgm:t>
    </dgm:pt>
    <dgm:pt modelId="{E751F6EC-89A7-496F-9043-23F2F4622AF4}" type="sibTrans" cxnId="{517527F8-C5DB-47CE-88EF-12FF4D36A211}">
      <dgm:prSet/>
      <dgm:spPr/>
      <dgm:t>
        <a:bodyPr/>
        <a:lstStyle/>
        <a:p>
          <a:endParaRPr lang="en-US"/>
        </a:p>
      </dgm:t>
    </dgm:pt>
    <dgm:pt modelId="{179495C4-CDF3-486B-8D1D-74BC7ED919AC}">
      <dgm:prSet phldr="0"/>
      <dgm:spPr>
        <a:xfrm>
          <a:off x="2254872" y="4230753"/>
          <a:ext cx="1767631" cy="1035979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3F577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  <a:buNone/>
          </a:pPr>
          <a:r>
            <a:rPr lang="ru-RU" dirty="0">
              <a:solidFill>
                <a:srgbClr val="3F5779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Профильные смены</a:t>
          </a:r>
        </a:p>
        <a:p>
          <a:pPr rtl="0">
            <a:lnSpc>
              <a:spcPct val="100000"/>
            </a:lnSpc>
            <a:spcAft>
              <a:spcPts val="0"/>
            </a:spcAft>
            <a:buNone/>
          </a:pPr>
          <a:r>
            <a:rPr lang="ru-RU" dirty="0">
              <a:solidFill>
                <a:srgbClr val="3F5779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в период осенних и весенних школьных каникул</a:t>
          </a:r>
        </a:p>
      </dgm:t>
    </dgm:pt>
    <dgm:pt modelId="{28B4FF24-7767-4DCF-BD47-4AE3061CD1FD}" type="parTrans" cxnId="{FEA2AD2E-DBF6-4B7C-85C1-838B7C33E701}">
      <dgm:prSet/>
      <dgm:spPr/>
      <dgm:t>
        <a:bodyPr/>
        <a:lstStyle/>
        <a:p>
          <a:endParaRPr lang="ru-RU"/>
        </a:p>
      </dgm:t>
    </dgm:pt>
    <dgm:pt modelId="{7046A072-A6C0-4A47-ADD6-4646837B9657}" type="sibTrans" cxnId="{FEA2AD2E-DBF6-4B7C-85C1-838B7C33E701}">
      <dgm:prSet/>
      <dgm:spPr/>
      <dgm:t>
        <a:bodyPr/>
        <a:lstStyle/>
        <a:p>
          <a:endParaRPr lang="ru-RU"/>
        </a:p>
      </dgm:t>
    </dgm:pt>
    <dgm:pt modelId="{CB2DDD56-56C6-44C4-A0B3-2CA635BD8132}">
      <dgm:prSet phldr="0"/>
      <dgm:spPr>
        <a:xfrm>
          <a:off x="1489978" y="821905"/>
          <a:ext cx="1698731" cy="849365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3F577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ru-RU" dirty="0">
              <a:solidFill>
                <a:srgbClr val="444444"/>
              </a:solidFill>
              <a:latin typeface="Calibri"/>
              <a:ea typeface="+mn-ea"/>
              <a:cs typeface="Calibri"/>
            </a:rPr>
            <a:t>Элективные курсы</a:t>
          </a:r>
        </a:p>
      </dgm:t>
    </dgm:pt>
    <dgm:pt modelId="{A6273623-C4EA-42BE-8FCA-D64DAB772DDF}" type="parTrans" cxnId="{7AF0420B-C204-469B-A365-568AA7DE954C}">
      <dgm:prSet/>
      <dgm:spPr/>
      <dgm:t>
        <a:bodyPr/>
        <a:lstStyle/>
        <a:p>
          <a:endParaRPr lang="ru-RU"/>
        </a:p>
      </dgm:t>
    </dgm:pt>
    <dgm:pt modelId="{D1726F15-B7B4-44B6-BBC7-DCFEC877A45F}" type="sibTrans" cxnId="{7AF0420B-C204-469B-A365-568AA7DE954C}">
      <dgm:prSet/>
      <dgm:spPr/>
      <dgm:t>
        <a:bodyPr/>
        <a:lstStyle/>
        <a:p>
          <a:endParaRPr lang="ru-RU"/>
        </a:p>
      </dgm:t>
    </dgm:pt>
    <dgm:pt modelId="{12718789-FCC6-49EE-94BD-92317701B5C7}">
      <dgm:prSet phldr="0"/>
      <dgm:spPr>
        <a:xfrm>
          <a:off x="1046376" y="2765455"/>
          <a:ext cx="1698731" cy="849365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3F577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rgbClr val="000000"/>
              </a:solidFill>
              <a:latin typeface="Calibri"/>
              <a:ea typeface="+mn-ea"/>
              <a:cs typeface="Calibri"/>
            </a:rPr>
            <a:t>Олимпиады</a:t>
          </a:r>
          <a:endParaRPr lang="ru-RU" dirty="0">
            <a:solidFill>
              <a:srgbClr val="3F5779">
                <a:hueOff val="0"/>
                <a:satOff val="0"/>
                <a:lumOff val="0"/>
                <a:alphaOff val="0"/>
              </a:srgbClr>
            </a:solidFill>
            <a:latin typeface="Arial Narrow"/>
            <a:ea typeface="+mn-ea"/>
            <a:cs typeface="Calibri"/>
          </a:endParaRPr>
        </a:p>
      </dgm:t>
    </dgm:pt>
    <dgm:pt modelId="{40FD6473-B5A3-4E33-B1CA-978AAABF47BC}" type="parTrans" cxnId="{7FCDA86B-8AFC-4CC0-981E-2DD23981C5DB}">
      <dgm:prSet/>
      <dgm:spPr/>
      <dgm:t>
        <a:bodyPr/>
        <a:lstStyle/>
        <a:p>
          <a:endParaRPr lang="ru-RU"/>
        </a:p>
      </dgm:t>
    </dgm:pt>
    <dgm:pt modelId="{4AEC65E9-81EB-4984-A6B8-8CC224CCD761}" type="sibTrans" cxnId="{7FCDA86B-8AFC-4CC0-981E-2DD23981C5DB}">
      <dgm:prSet/>
      <dgm:spPr/>
      <dgm:t>
        <a:bodyPr/>
        <a:lstStyle/>
        <a:p>
          <a:endParaRPr lang="ru-RU"/>
        </a:p>
      </dgm:t>
    </dgm:pt>
    <dgm:pt modelId="{79E62D70-ADF0-4E5E-8E7F-527CD13DEB7F}" type="pres">
      <dgm:prSet presAssocID="{2D7E5F60-4B14-4500-B1B9-3B8F88CB45AC}" presName="Name0" presStyleCnt="0">
        <dgm:presLayoutVars>
          <dgm:dir/>
          <dgm:resizeHandles val="exact"/>
        </dgm:presLayoutVars>
      </dgm:prSet>
      <dgm:spPr/>
    </dgm:pt>
    <dgm:pt modelId="{B9AE10D8-C6B1-4ADE-8D37-696CC548FB90}" type="pres">
      <dgm:prSet presAssocID="{2D7E5F60-4B14-4500-B1B9-3B8F88CB45AC}" presName="cycle" presStyleCnt="0"/>
      <dgm:spPr/>
    </dgm:pt>
    <dgm:pt modelId="{F3256314-5DF8-4E9B-B984-CEB2552EEAA0}" type="pres">
      <dgm:prSet presAssocID="{647F3019-C76A-4D08-8801-DECE3D0FEFEA}" presName="nodeFirstNode" presStyleLbl="node1" presStyleIdx="0" presStyleCnt="7" custScaleX="137030">
        <dgm:presLayoutVars>
          <dgm:bulletEnabled val="1"/>
        </dgm:presLayoutVars>
      </dgm:prSet>
      <dgm:spPr/>
    </dgm:pt>
    <dgm:pt modelId="{F48D27A1-1DE4-4352-96D3-EE4936505003}" type="pres">
      <dgm:prSet presAssocID="{6CB1A1B4-20A6-4B69-9B97-169DDB37B9E5}" presName="sibTransFirstNode" presStyleLbl="bgShp" presStyleIdx="0" presStyleCnt="1"/>
      <dgm:spPr/>
    </dgm:pt>
    <dgm:pt modelId="{D3D240C7-647B-4BF6-99B0-23129395BFAC}" type="pres">
      <dgm:prSet presAssocID="{29CEB29D-153D-47E4-9019-76D9146D5E27}" presName="nodeFollowingNodes" presStyleLbl="node1" presStyleIdx="1" presStyleCnt="7" custScaleX="128666" custRadScaleRad="101002" custRadScaleInc="15219">
        <dgm:presLayoutVars>
          <dgm:bulletEnabled val="1"/>
        </dgm:presLayoutVars>
      </dgm:prSet>
      <dgm:spPr/>
    </dgm:pt>
    <dgm:pt modelId="{78D8F324-051E-497D-A447-9A1CDA3AB1AF}" type="pres">
      <dgm:prSet presAssocID="{81C75A1C-4128-42CA-B4F3-7A06CE5D8092}" presName="nodeFollowingNodes" presStyleLbl="node1" presStyleIdx="2" presStyleCnt="7" custScaleX="128918" custRadScaleRad="108508" custRadScaleInc="-11961">
        <dgm:presLayoutVars>
          <dgm:bulletEnabled val="1"/>
        </dgm:presLayoutVars>
      </dgm:prSet>
      <dgm:spPr/>
    </dgm:pt>
    <dgm:pt modelId="{06D9C399-A722-443C-A6C3-78C0D1A8D31B}" type="pres">
      <dgm:prSet presAssocID="{9BA80B31-054B-4E81-ADC1-F3DA2AEC6FF8}" presName="nodeFollowingNodes" presStyleLbl="node1" presStyleIdx="3" presStyleCnt="7" custScaleX="121517" custRadScaleRad="99463" custRadScaleInc="-22668">
        <dgm:presLayoutVars>
          <dgm:bulletEnabled val="1"/>
        </dgm:presLayoutVars>
      </dgm:prSet>
      <dgm:spPr/>
    </dgm:pt>
    <dgm:pt modelId="{8A443AB8-491E-43AB-B61E-F5CC7F09E66F}" type="pres">
      <dgm:prSet presAssocID="{179495C4-CDF3-486B-8D1D-74BC7ED919AC}" presName="nodeFollowingNodes" presStyleLbl="node1" presStyleIdx="4" presStyleCnt="7" custScaleX="104056" custScaleY="121971">
        <dgm:presLayoutVars>
          <dgm:bulletEnabled val="1"/>
        </dgm:presLayoutVars>
      </dgm:prSet>
      <dgm:spPr/>
    </dgm:pt>
    <dgm:pt modelId="{3F892890-1AC8-466A-A395-DB7909257A2F}" type="pres">
      <dgm:prSet presAssocID="{12718789-FCC6-49EE-94BD-92317701B5C7}" presName="nodeFollowingNodes" presStyleLbl="node1" presStyleIdx="5" presStyleCnt="7">
        <dgm:presLayoutVars>
          <dgm:bulletEnabled val="1"/>
        </dgm:presLayoutVars>
      </dgm:prSet>
      <dgm:spPr/>
    </dgm:pt>
    <dgm:pt modelId="{AEF5C42F-57D0-4F4D-B06E-F8EE70E7B885}" type="pres">
      <dgm:prSet presAssocID="{CB2DDD56-56C6-44C4-A0B3-2CA635BD8132}" presName="nodeFollowingNodes" presStyleLbl="node1" presStyleIdx="6" presStyleCnt="7">
        <dgm:presLayoutVars>
          <dgm:bulletEnabled val="1"/>
        </dgm:presLayoutVars>
      </dgm:prSet>
      <dgm:spPr/>
    </dgm:pt>
  </dgm:ptLst>
  <dgm:cxnLst>
    <dgm:cxn modelId="{7AF0420B-C204-469B-A365-568AA7DE954C}" srcId="{2D7E5F60-4B14-4500-B1B9-3B8F88CB45AC}" destId="{CB2DDD56-56C6-44C4-A0B3-2CA635BD8132}" srcOrd="6" destOrd="0" parTransId="{A6273623-C4EA-42BE-8FCA-D64DAB772DDF}" sibTransId="{D1726F15-B7B4-44B6-BBC7-DCFEC877A45F}"/>
    <dgm:cxn modelId="{36ACA822-7708-4CC7-AE50-AEB4AF26725D}" type="presOf" srcId="{647F3019-C76A-4D08-8801-DECE3D0FEFEA}" destId="{F3256314-5DF8-4E9B-B984-CEB2552EEAA0}" srcOrd="0" destOrd="0" presId="urn:microsoft.com/office/officeart/2005/8/layout/cycle3"/>
    <dgm:cxn modelId="{FEA2AD2E-DBF6-4B7C-85C1-838B7C33E701}" srcId="{2D7E5F60-4B14-4500-B1B9-3B8F88CB45AC}" destId="{179495C4-CDF3-486B-8D1D-74BC7ED919AC}" srcOrd="4" destOrd="0" parTransId="{28B4FF24-7767-4DCF-BD47-4AE3061CD1FD}" sibTransId="{7046A072-A6C0-4A47-ADD6-4646837B9657}"/>
    <dgm:cxn modelId="{7FCDA86B-8AFC-4CC0-981E-2DD23981C5DB}" srcId="{2D7E5F60-4B14-4500-B1B9-3B8F88CB45AC}" destId="{12718789-FCC6-49EE-94BD-92317701B5C7}" srcOrd="5" destOrd="0" parTransId="{40FD6473-B5A3-4E33-B1CA-978AAABF47BC}" sibTransId="{4AEC65E9-81EB-4984-A6B8-8CC224CCD761}"/>
    <dgm:cxn modelId="{59434C4E-2A62-46EB-B63B-0EEF6CD9CF56}" type="presOf" srcId="{9BA80B31-054B-4E81-ADC1-F3DA2AEC6FF8}" destId="{06D9C399-A722-443C-A6C3-78C0D1A8D31B}" srcOrd="0" destOrd="0" presId="urn:microsoft.com/office/officeart/2005/8/layout/cycle3"/>
    <dgm:cxn modelId="{7111D47C-6790-48E1-9CBB-D2C77F0D9391}" srcId="{2D7E5F60-4B14-4500-B1B9-3B8F88CB45AC}" destId="{29CEB29D-153D-47E4-9019-76D9146D5E27}" srcOrd="1" destOrd="0" parTransId="{55AF80BC-CF1D-470E-B28F-7CA2C485A1E3}" sibTransId="{2152AD31-182C-49CE-B656-4E9A8D6B48FF}"/>
    <dgm:cxn modelId="{2242707E-F293-4C32-93A5-8D236934DD91}" type="presOf" srcId="{6CB1A1B4-20A6-4B69-9B97-169DDB37B9E5}" destId="{F48D27A1-1DE4-4352-96D3-EE4936505003}" srcOrd="0" destOrd="0" presId="urn:microsoft.com/office/officeart/2005/8/layout/cycle3"/>
    <dgm:cxn modelId="{1819A48B-1ECE-4198-BC2B-11A9A64E54FF}" type="presOf" srcId="{81C75A1C-4128-42CA-B4F3-7A06CE5D8092}" destId="{78D8F324-051E-497D-A447-9A1CDA3AB1AF}" srcOrd="0" destOrd="0" presId="urn:microsoft.com/office/officeart/2005/8/layout/cycle3"/>
    <dgm:cxn modelId="{C973D28F-10E4-41FA-A6D1-98EE9B1B5F32}" type="presOf" srcId="{2D7E5F60-4B14-4500-B1B9-3B8F88CB45AC}" destId="{79E62D70-ADF0-4E5E-8E7F-527CD13DEB7F}" srcOrd="0" destOrd="0" presId="urn:microsoft.com/office/officeart/2005/8/layout/cycle3"/>
    <dgm:cxn modelId="{6AD284A2-6D54-4423-981F-80871C4E91C4}" type="presOf" srcId="{29CEB29D-153D-47E4-9019-76D9146D5E27}" destId="{D3D240C7-647B-4BF6-99B0-23129395BFAC}" srcOrd="0" destOrd="0" presId="urn:microsoft.com/office/officeart/2005/8/layout/cycle3"/>
    <dgm:cxn modelId="{66D95DAA-B2C0-4F44-B891-FA5B2861A85F}" type="presOf" srcId="{179495C4-CDF3-486B-8D1D-74BC7ED919AC}" destId="{8A443AB8-491E-43AB-B61E-F5CC7F09E66F}" srcOrd="0" destOrd="0" presId="urn:microsoft.com/office/officeart/2005/8/layout/cycle3"/>
    <dgm:cxn modelId="{3388DBAC-EF4C-4E98-98E3-3C5B8B6487B3}" type="presOf" srcId="{12718789-FCC6-49EE-94BD-92317701B5C7}" destId="{3F892890-1AC8-466A-A395-DB7909257A2F}" srcOrd="0" destOrd="0" presId="urn:microsoft.com/office/officeart/2005/8/layout/cycle3"/>
    <dgm:cxn modelId="{6251C8D9-D327-46B8-A749-1C1C64DDBABE}" srcId="{2D7E5F60-4B14-4500-B1B9-3B8F88CB45AC}" destId="{647F3019-C76A-4D08-8801-DECE3D0FEFEA}" srcOrd="0" destOrd="0" parTransId="{736DA8C1-87D8-4773-ACF2-840BC2B746AA}" sibTransId="{6CB1A1B4-20A6-4B69-9B97-169DDB37B9E5}"/>
    <dgm:cxn modelId="{318E24DC-1C2D-4FFD-BAB1-D010E06BA2CC}" type="presOf" srcId="{CB2DDD56-56C6-44C4-A0B3-2CA635BD8132}" destId="{AEF5C42F-57D0-4F4D-B06E-F8EE70E7B885}" srcOrd="0" destOrd="0" presId="urn:microsoft.com/office/officeart/2005/8/layout/cycle3"/>
    <dgm:cxn modelId="{4788F2E4-D234-4ECC-8C7F-8A2405656468}" srcId="{2D7E5F60-4B14-4500-B1B9-3B8F88CB45AC}" destId="{81C75A1C-4128-42CA-B4F3-7A06CE5D8092}" srcOrd="2" destOrd="0" parTransId="{E3B78F63-2F21-4D98-8526-2DC3D821256B}" sibTransId="{77717729-019A-4DE5-A30C-0ACC996DB9FA}"/>
    <dgm:cxn modelId="{517527F8-C5DB-47CE-88EF-12FF4D36A211}" srcId="{2D7E5F60-4B14-4500-B1B9-3B8F88CB45AC}" destId="{9BA80B31-054B-4E81-ADC1-F3DA2AEC6FF8}" srcOrd="3" destOrd="0" parTransId="{58AD84E4-EA6C-4EF9-AA12-966AFA7E47CA}" sibTransId="{E751F6EC-89A7-496F-9043-23F2F4622AF4}"/>
    <dgm:cxn modelId="{9971174A-87F6-4975-B4E1-23CE988C4700}" type="presParOf" srcId="{79E62D70-ADF0-4E5E-8E7F-527CD13DEB7F}" destId="{B9AE10D8-C6B1-4ADE-8D37-696CC548FB90}" srcOrd="0" destOrd="0" presId="urn:microsoft.com/office/officeart/2005/8/layout/cycle3"/>
    <dgm:cxn modelId="{5134B82E-CC9A-4163-94B4-A18D1A6F40EE}" type="presParOf" srcId="{B9AE10D8-C6B1-4ADE-8D37-696CC548FB90}" destId="{F3256314-5DF8-4E9B-B984-CEB2552EEAA0}" srcOrd="0" destOrd="0" presId="urn:microsoft.com/office/officeart/2005/8/layout/cycle3"/>
    <dgm:cxn modelId="{8E2A3A8D-B509-4F45-B6E1-75FA86DE7192}" type="presParOf" srcId="{B9AE10D8-C6B1-4ADE-8D37-696CC548FB90}" destId="{F48D27A1-1DE4-4352-96D3-EE4936505003}" srcOrd="1" destOrd="0" presId="urn:microsoft.com/office/officeart/2005/8/layout/cycle3"/>
    <dgm:cxn modelId="{3E3E3642-0E9C-45CB-A476-6359A69CE88F}" type="presParOf" srcId="{B9AE10D8-C6B1-4ADE-8D37-696CC548FB90}" destId="{D3D240C7-647B-4BF6-99B0-23129395BFAC}" srcOrd="2" destOrd="0" presId="urn:microsoft.com/office/officeart/2005/8/layout/cycle3"/>
    <dgm:cxn modelId="{9650C4C5-CA43-4805-B7C2-DCD0B2EA2E63}" type="presParOf" srcId="{B9AE10D8-C6B1-4ADE-8D37-696CC548FB90}" destId="{78D8F324-051E-497D-A447-9A1CDA3AB1AF}" srcOrd="3" destOrd="0" presId="urn:microsoft.com/office/officeart/2005/8/layout/cycle3"/>
    <dgm:cxn modelId="{32FB21DD-C19F-4CDB-A99A-A1B85F7FE1CE}" type="presParOf" srcId="{B9AE10D8-C6B1-4ADE-8D37-696CC548FB90}" destId="{06D9C399-A722-443C-A6C3-78C0D1A8D31B}" srcOrd="4" destOrd="0" presId="urn:microsoft.com/office/officeart/2005/8/layout/cycle3"/>
    <dgm:cxn modelId="{99ED996E-DB72-4D6D-A178-C39B1A94AD46}" type="presParOf" srcId="{B9AE10D8-C6B1-4ADE-8D37-696CC548FB90}" destId="{8A443AB8-491E-43AB-B61E-F5CC7F09E66F}" srcOrd="5" destOrd="0" presId="urn:microsoft.com/office/officeart/2005/8/layout/cycle3"/>
    <dgm:cxn modelId="{9ED7E6BB-7B8B-4358-AF35-4B63B35F8122}" type="presParOf" srcId="{B9AE10D8-C6B1-4ADE-8D37-696CC548FB90}" destId="{3F892890-1AC8-466A-A395-DB7909257A2F}" srcOrd="6" destOrd="0" presId="urn:microsoft.com/office/officeart/2005/8/layout/cycle3"/>
    <dgm:cxn modelId="{26486683-9A75-4EA6-A937-7E79A6172F91}" type="presParOf" srcId="{B9AE10D8-C6B1-4ADE-8D37-696CC548FB90}" destId="{AEF5C42F-57D0-4F4D-B06E-F8EE70E7B885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D27A1-1DE4-4352-96D3-EE4936505003}">
      <dsp:nvSpPr>
        <dsp:cNvPr id="0" name=""/>
        <dsp:cNvSpPr/>
      </dsp:nvSpPr>
      <dsp:spPr>
        <a:xfrm>
          <a:off x="1441857" y="-225426"/>
          <a:ext cx="5387193" cy="5387193"/>
        </a:xfrm>
        <a:prstGeom prst="circularArrow">
          <a:avLst>
            <a:gd name="adj1" fmla="val 5544"/>
            <a:gd name="adj2" fmla="val 330680"/>
            <a:gd name="adj3" fmla="val 13952670"/>
            <a:gd name="adj4" fmla="val 17279311"/>
            <a:gd name="adj5" fmla="val 5757"/>
          </a:avLst>
        </a:prstGeom>
        <a:solidFill>
          <a:srgbClr val="3F577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256314-5DF8-4E9B-B984-CEB2552EEAA0}">
      <dsp:nvSpPr>
        <dsp:cNvPr id="0" name=""/>
        <dsp:cNvSpPr/>
      </dsp:nvSpPr>
      <dsp:spPr>
        <a:xfrm>
          <a:off x="2971568" y="-43055"/>
          <a:ext cx="2327771" cy="849365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3F577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3F5779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Профориентационное мероприятие </a:t>
          </a:r>
          <a:br>
            <a:rPr lang="en-US" sz="1600" kern="1200" dirty="0">
              <a:solidFill>
                <a:srgbClr val="3F5779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</a:br>
          <a:r>
            <a:rPr lang="ru-RU" sz="1600" kern="1200" dirty="0">
              <a:solidFill>
                <a:srgbClr val="3F5779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«День в Педагогическом»</a:t>
          </a:r>
          <a:endParaRPr lang="en-US" sz="1600" kern="1200" dirty="0">
            <a:solidFill>
              <a:srgbClr val="3F5779">
                <a:hueOff val="0"/>
                <a:satOff val="0"/>
                <a:lumOff val="0"/>
                <a:alphaOff val="0"/>
              </a:srgbClr>
            </a:solidFill>
            <a:latin typeface="Arial Narrow"/>
            <a:ea typeface="+mn-ea"/>
            <a:cs typeface="+mn-cs"/>
          </a:endParaRPr>
        </a:p>
      </dsp:txBody>
      <dsp:txXfrm>
        <a:off x="3013031" y="-1592"/>
        <a:ext cx="2244845" cy="766439"/>
      </dsp:txXfrm>
    </dsp:sp>
    <dsp:sp modelId="{D3D240C7-647B-4BF6-99B0-23129395BFAC}">
      <dsp:nvSpPr>
        <dsp:cNvPr id="0" name=""/>
        <dsp:cNvSpPr/>
      </dsp:nvSpPr>
      <dsp:spPr>
        <a:xfrm>
          <a:off x="5016284" y="1034199"/>
          <a:ext cx="2185689" cy="849365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3F577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3F5779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Региональный конкурс "Я - будущий педагог!"</a:t>
          </a:r>
          <a:endParaRPr lang="en-US" sz="1600" kern="1200" dirty="0">
            <a:solidFill>
              <a:srgbClr val="3F5779">
                <a:hueOff val="0"/>
                <a:satOff val="0"/>
                <a:lumOff val="0"/>
                <a:alphaOff val="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5057747" y="1075662"/>
        <a:ext cx="2102763" cy="766439"/>
      </dsp:txXfrm>
    </dsp:sp>
    <dsp:sp modelId="{78D8F324-051E-497D-A447-9A1CDA3AB1AF}">
      <dsp:nvSpPr>
        <dsp:cNvPr id="0" name=""/>
        <dsp:cNvSpPr/>
      </dsp:nvSpPr>
      <dsp:spPr>
        <a:xfrm>
          <a:off x="5512052" y="2578534"/>
          <a:ext cx="2189970" cy="849365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3F577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3F5779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Профессиональные пробы</a:t>
          </a:r>
          <a:endParaRPr lang="en-US" sz="1600" kern="1200" dirty="0">
            <a:solidFill>
              <a:srgbClr val="3F5779">
                <a:hueOff val="0"/>
                <a:satOff val="0"/>
                <a:lumOff val="0"/>
                <a:alphaOff val="0"/>
              </a:srgbClr>
            </a:solidFill>
            <a:latin typeface="Arial Narrow"/>
            <a:ea typeface="+mn-ea"/>
            <a:cs typeface="+mn-cs"/>
          </a:endParaRPr>
        </a:p>
      </dsp:txBody>
      <dsp:txXfrm>
        <a:off x="5553515" y="2619997"/>
        <a:ext cx="2107044" cy="766439"/>
      </dsp:txXfrm>
    </dsp:sp>
    <dsp:sp modelId="{06D9C399-A722-443C-A6C3-78C0D1A8D31B}">
      <dsp:nvSpPr>
        <dsp:cNvPr id="0" name=""/>
        <dsp:cNvSpPr/>
      </dsp:nvSpPr>
      <dsp:spPr>
        <a:xfrm>
          <a:off x="4443657" y="4104831"/>
          <a:ext cx="2064247" cy="849365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3F577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3F5779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Дни открытых дверей</a:t>
          </a:r>
          <a:endParaRPr lang="en-US" sz="1600" kern="1200" dirty="0">
            <a:solidFill>
              <a:srgbClr val="3F5779">
                <a:hueOff val="0"/>
                <a:satOff val="0"/>
                <a:lumOff val="0"/>
                <a:alphaOff val="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4485120" y="4146294"/>
        <a:ext cx="1981321" cy="766439"/>
      </dsp:txXfrm>
    </dsp:sp>
    <dsp:sp modelId="{8A443AB8-491E-43AB-B61E-F5CC7F09E66F}">
      <dsp:nvSpPr>
        <dsp:cNvPr id="0" name=""/>
        <dsp:cNvSpPr/>
      </dsp:nvSpPr>
      <dsp:spPr>
        <a:xfrm>
          <a:off x="2254872" y="4230753"/>
          <a:ext cx="1767631" cy="1035979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3F577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>
              <a:solidFill>
                <a:srgbClr val="3F5779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Профильные смены</a:t>
          </a:r>
        </a:p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>
              <a:solidFill>
                <a:srgbClr val="3F5779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в период осенних и весенних школьных каникул</a:t>
          </a:r>
        </a:p>
      </dsp:txBody>
      <dsp:txXfrm>
        <a:off x="2305444" y="4281325"/>
        <a:ext cx="1666487" cy="934835"/>
      </dsp:txXfrm>
    </dsp:sp>
    <dsp:sp modelId="{3F892890-1AC8-466A-A395-DB7909257A2F}">
      <dsp:nvSpPr>
        <dsp:cNvPr id="0" name=""/>
        <dsp:cNvSpPr/>
      </dsp:nvSpPr>
      <dsp:spPr>
        <a:xfrm>
          <a:off x="1046376" y="2765455"/>
          <a:ext cx="1698731" cy="849365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3F577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0000"/>
              </a:solidFill>
              <a:latin typeface="Calibri"/>
              <a:ea typeface="+mn-ea"/>
              <a:cs typeface="Calibri"/>
            </a:rPr>
            <a:t>Олимпиады</a:t>
          </a:r>
          <a:endParaRPr lang="ru-RU" sz="1400" kern="1200" dirty="0">
            <a:solidFill>
              <a:srgbClr val="3F5779">
                <a:hueOff val="0"/>
                <a:satOff val="0"/>
                <a:lumOff val="0"/>
                <a:alphaOff val="0"/>
              </a:srgbClr>
            </a:solidFill>
            <a:latin typeface="Arial Narrow"/>
            <a:ea typeface="+mn-ea"/>
            <a:cs typeface="Calibri"/>
          </a:endParaRPr>
        </a:p>
      </dsp:txBody>
      <dsp:txXfrm>
        <a:off x="1087839" y="2806918"/>
        <a:ext cx="1615805" cy="766439"/>
      </dsp:txXfrm>
    </dsp:sp>
    <dsp:sp modelId="{AEF5C42F-57D0-4F4D-B06E-F8EE70E7B885}">
      <dsp:nvSpPr>
        <dsp:cNvPr id="0" name=""/>
        <dsp:cNvSpPr/>
      </dsp:nvSpPr>
      <dsp:spPr>
        <a:xfrm>
          <a:off x="1489978" y="821905"/>
          <a:ext cx="1698731" cy="849365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3F577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444444"/>
              </a:solidFill>
              <a:latin typeface="Calibri"/>
              <a:ea typeface="+mn-ea"/>
              <a:cs typeface="Calibri"/>
            </a:rPr>
            <a:t>Элективные курсы</a:t>
          </a:r>
        </a:p>
      </dsp:txBody>
      <dsp:txXfrm>
        <a:off x="1531441" y="863368"/>
        <a:ext cx="1615805" cy="766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0B144-F42D-C30E-637E-D0C782A9E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2FC797-BD06-6CE8-B87A-16543F882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A14305-D4CF-270D-E152-AEBC39745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9111-B6CA-4473-AED4-6F462FA213F7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A1FA8D-F474-6F3B-D969-2E6EBFEC0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45840F-B637-68A2-8B18-22BC91473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B6DF-A224-45F3-9992-A01E5BDE5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46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F1AC6E-B056-A4FB-D943-21AA781D5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441440A-7CCD-65D7-586F-D4BAAA098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E7757B-FD0F-7206-5F9C-82B8ED97E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9111-B6CA-4473-AED4-6F462FA213F7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F89EF1-C0D4-F1B2-FC9B-D4EDF5B9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9DDBEF-3164-6D68-6640-DFD160EEE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B6DF-A224-45F3-9992-A01E5BDE5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814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74ED900-316D-DE66-6E63-753E48944A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D4A137-04E8-DEE6-F891-A2B88BC74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036F5B-3108-4A58-2C24-A3CD89EF2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9111-B6CA-4473-AED4-6F462FA213F7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D94927-99E7-88CC-63CE-810087165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2C433B-2C4D-0557-EA4D-0AE5289B9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B6DF-A224-45F3-9992-A01E5BDE5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545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07817-8E49-22C7-8493-8B953056C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11C7F2-D858-1182-2661-020192BF8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0993D4-2911-A061-791C-680757EE2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9111-B6CA-4473-AED4-6F462FA213F7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5DD92D-6318-4813-C2ED-090F2468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ED41CD-4B59-0730-97B5-9339D7CFB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B6DF-A224-45F3-9992-A01E5BDE5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87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B3585-6BD2-C129-00A6-97CBA4D48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41825C-DF97-26AC-3567-C2061ED70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A0EA0E-6E6C-6EAF-5463-3598199DD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9111-B6CA-4473-AED4-6F462FA213F7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B18AB6-76F9-8F0F-E877-B8D708413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023427-8672-1906-D9C6-9061ABDE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B6DF-A224-45F3-9992-A01E5BDE5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00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A0A0A-82D2-1984-992B-1BC4CBFA3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0FA01A-0468-2F2A-0052-E16881178E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4FB12D-42CB-1936-9056-BED0EE9C7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1022AE-DCC1-A0ED-DAFD-6BAEC65E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9111-B6CA-4473-AED4-6F462FA213F7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D96B0B-025B-C7E7-AD3C-699B07B8A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8C4069-E32D-D89D-4C36-4747267AE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B6DF-A224-45F3-9992-A01E5BDE5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127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022559-1060-DF91-9074-AF89585E3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CBD9B0-021F-8FCD-B429-DA1C9B302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227725-7943-BD69-646F-448A5B3B7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8A7CDD0-8E9C-47D3-9884-80784783A1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70F55F4-7C87-8575-1292-99261385B9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B945AA6-8593-4878-FDE5-7C47EFECD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9111-B6CA-4473-AED4-6F462FA213F7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430EE4-B7B2-2D4C-6257-18342524B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8EE74A-DD4F-075A-5A9E-FF5C4D5D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B6DF-A224-45F3-9992-A01E5BDE5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039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B5604-D6D9-4A1A-9855-653129DF9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952874-EF94-0B3F-7918-41B313794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9111-B6CA-4473-AED4-6F462FA213F7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92E57A-A4C7-CD2B-3421-E18570589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7F6DC8-221A-EC76-6A2B-7675E7337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B6DF-A224-45F3-9992-A01E5BDE5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814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BD5F71A-C9FB-A5D0-16FF-191C3AE7E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9111-B6CA-4473-AED4-6F462FA213F7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BE5D6E5-9156-27FF-BFB6-7CF29B556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F00C12-0DE7-8B38-B260-BA6E0542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B6DF-A224-45F3-9992-A01E5BDE5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60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A6036-3C64-EE7D-77A3-99DD96B60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3F89D0-E8F2-7931-7A96-479903785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616B57-EAFE-E793-0D61-6648815A09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450540-53B4-3BFF-6BC3-04191F2BC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9111-B6CA-4473-AED4-6F462FA213F7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1F49ED-028C-44FD-36A6-83A67123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97B862-82BD-08F2-0865-5564317F6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B6DF-A224-45F3-9992-A01E5BDE5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63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D0D79-767A-1C13-DE2B-424EAF270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462FB9-1B16-E7BF-FD01-47352D8F89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E73BF2-2A4F-EF2F-7BCA-CC1D36AB1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AE2F6F-4715-76F2-B68C-7F0F3CA3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9111-B6CA-4473-AED4-6F462FA213F7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8A90A4-27A6-E0D3-5CC8-A24198758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1392F3-6A5C-61C5-9703-809A01B74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B6DF-A224-45F3-9992-A01E5BDE5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9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9FFEDB-CC5F-14DD-CAAA-25560CE53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EC1668-BB29-EFEC-FD07-70D3AD9AD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517595-B21A-6C27-9F5D-9F06BF49F2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89111-B6CA-4473-AED4-6F462FA213F7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629D34-72C1-16A8-D7B0-790808C8F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7DECA4-D85E-3235-CA13-28863F2C9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1B6DF-A224-45F3-9992-A01E5BDE5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71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5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07902CD5-4039-A6CF-3AEF-9FCC38A971E9}"/>
              </a:ext>
            </a:extLst>
          </p:cNvPr>
          <p:cNvGrpSpPr/>
          <p:nvPr/>
        </p:nvGrpSpPr>
        <p:grpSpPr>
          <a:xfrm>
            <a:off x="0" y="0"/>
            <a:ext cx="12192000" cy="6849378"/>
            <a:chOff x="0" y="0"/>
            <a:chExt cx="12192000" cy="6849378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5779017-27FF-FB98-6177-266328F23D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638" t="1090" r="10765" b="2313"/>
            <a:stretch/>
          </p:blipFill>
          <p:spPr>
            <a:xfrm>
              <a:off x="0" y="0"/>
              <a:ext cx="12192000" cy="6849378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A0467540-9C65-EECD-24B0-90B98E68D9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03" t="14426" r="31540" b="27212"/>
            <a:stretch/>
          </p:blipFill>
          <p:spPr bwMode="auto">
            <a:xfrm>
              <a:off x="10668000" y="0"/>
              <a:ext cx="1524000" cy="164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CFC4A4D-05EE-3063-DB8E-553968DD62FF}"/>
              </a:ext>
            </a:extLst>
          </p:cNvPr>
          <p:cNvSpPr txBox="1"/>
          <p:nvPr/>
        </p:nvSpPr>
        <p:spPr>
          <a:xfrm>
            <a:off x="1174283" y="2213811"/>
            <a:ext cx="104434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РЕАЛИЗАЦИЯ ПРОЕКТА </a:t>
            </a:r>
          </a:p>
          <a:p>
            <a:pPr algn="ctr"/>
            <a:r>
              <a:rPr lang="ru-RU" sz="4400" dirty="0"/>
              <a:t>«ПСИХОЛОГО-ПЕДАГОГИЧЕСКИЕ КЛАССЫ»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BE4538-384C-E988-0B1A-A39D4B28D8FD}"/>
              </a:ext>
            </a:extLst>
          </p:cNvPr>
          <p:cNvSpPr txBox="1"/>
          <p:nvPr/>
        </p:nvSpPr>
        <p:spPr>
          <a:xfrm>
            <a:off x="10308657" y="6169792"/>
            <a:ext cx="261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13.09.2023</a:t>
            </a:r>
          </a:p>
        </p:txBody>
      </p:sp>
    </p:spTree>
    <p:extLst>
      <p:ext uri="{BB962C8B-B14F-4D97-AF65-F5344CB8AC3E}">
        <p14:creationId xmlns:p14="http://schemas.microsoft.com/office/powerpoint/2010/main" val="1291305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07902CD5-4039-A6CF-3AEF-9FCC38A971E9}"/>
              </a:ext>
            </a:extLst>
          </p:cNvPr>
          <p:cNvGrpSpPr/>
          <p:nvPr/>
        </p:nvGrpSpPr>
        <p:grpSpPr>
          <a:xfrm>
            <a:off x="0" y="0"/>
            <a:ext cx="12192000" cy="6849378"/>
            <a:chOff x="0" y="0"/>
            <a:chExt cx="12192000" cy="6849378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5779017-27FF-FB98-6177-266328F23D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638" t="1090" r="10765" b="2313"/>
            <a:stretch/>
          </p:blipFill>
          <p:spPr>
            <a:xfrm>
              <a:off x="0" y="0"/>
              <a:ext cx="12192000" cy="6849378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A0467540-9C65-EECD-24B0-90B98E68D9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03" t="14426" r="31540" b="27212"/>
            <a:stretch/>
          </p:blipFill>
          <p:spPr bwMode="auto">
            <a:xfrm>
              <a:off x="10668000" y="0"/>
              <a:ext cx="1524000" cy="164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ED2E556-8D83-5FE5-C1F6-BC85E218D3CA}"/>
              </a:ext>
            </a:extLst>
          </p:cNvPr>
          <p:cNvSpPr txBox="1"/>
          <p:nvPr/>
        </p:nvSpPr>
        <p:spPr>
          <a:xfrm>
            <a:off x="43315" y="462081"/>
            <a:ext cx="11386685" cy="6190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30000"/>
              </a:lnSpc>
            </a:pPr>
            <a:r>
              <a:rPr lang="ru-RU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Концепция подготовки педагогических кадров </a:t>
            </a: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системы образования на период до 2030 года</a:t>
            </a:r>
          </a:p>
          <a:p>
            <a:pPr indent="450215" algn="just">
              <a:lnSpc>
                <a:spcPct val="130000"/>
              </a:lnSpc>
            </a:pP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(утв. распоряжением Правительства РФ от 24 июня 2022 г. № 1688-р);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</a:pPr>
            <a:r>
              <a:rPr lang="ru-RU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мероприятий </a:t>
            </a: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реализации Концепции подготовки педагогических кадров для системы образования </a:t>
            </a:r>
          </a:p>
          <a:p>
            <a:pPr indent="450215" algn="just">
              <a:lnSpc>
                <a:spcPct val="130000"/>
              </a:lnSpc>
            </a:pP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период до 2030 года (на 2022 -2024 годы), утв. заместителем Председателя Правительства Российской Федерации Т.А. Голиковой от 28 декабря 2022 г. №16029п-П8;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800"/>
              </a:spcAft>
            </a:pPr>
            <a:r>
              <a:rPr lang="ru-RU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Стратегия развития воспитания </a:t>
            </a: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Российской Федерации до 2025 года, утв. Распоряжением Правительства Российской Федерации от 29.05.2015 № 996-р;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800"/>
              </a:spcAft>
            </a:pPr>
            <a:r>
              <a:rPr lang="ru-RU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«Дорожная карта» </a:t>
            </a: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развитию сети профильных психолого-педагогических классов (групп) в субъектах Российской Федерации на 2023-2024 годы, утв. заместителем Министра просвещения Российской Федерации Т.В. Васильевой от 12 апреля 2023 г.;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800"/>
              </a:spcAft>
            </a:pPr>
            <a:r>
              <a:rPr lang="ru-RU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(Дорожная карта) </a:t>
            </a: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взаимодействия министерства образования и науки Самарской области, ФГБОУ ВО «Самарский государственный социально-педагогический университет», образовательных организаций по развитию сети профильных психолого-педагогических классов (групп) (далее – ПППК) на 2023–2024 годы, (утв. министерством образования и науки Самарской области и СГСПУ 31.05.2023);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800"/>
              </a:spcAft>
            </a:pPr>
            <a:r>
              <a:rPr lang="ru-RU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рекомендации </a:t>
            </a: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общеобразовательных организаций по открытию классов «Психолого-педагогической направленности» в рамках различных профилей при реализации образовательных программ среднего общего образования» письмо </a:t>
            </a:r>
            <a:r>
              <a:rPr lang="ru-RU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Минпросвещения</a:t>
            </a: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России от 30.03.2021 № ВБ 511/08;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иные документы</a:t>
            </a:r>
            <a:endParaRPr lang="ru-RU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E0C083-686D-4EA1-307F-D86205163C28}"/>
              </a:ext>
            </a:extLst>
          </p:cNvPr>
          <p:cNvSpPr txBox="1"/>
          <p:nvPr/>
        </p:nvSpPr>
        <p:spPr>
          <a:xfrm>
            <a:off x="4004110" y="77966"/>
            <a:ext cx="49987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</a:rPr>
              <a:t>Нормативные документы </a:t>
            </a:r>
          </a:p>
        </p:txBody>
      </p:sp>
    </p:spTree>
    <p:extLst>
      <p:ext uri="{BB962C8B-B14F-4D97-AF65-F5344CB8AC3E}">
        <p14:creationId xmlns:p14="http://schemas.microsoft.com/office/powerpoint/2010/main" val="307128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07902CD5-4039-A6CF-3AEF-9FCC38A971E9}"/>
              </a:ext>
            </a:extLst>
          </p:cNvPr>
          <p:cNvGrpSpPr/>
          <p:nvPr/>
        </p:nvGrpSpPr>
        <p:grpSpPr>
          <a:xfrm>
            <a:off x="0" y="8622"/>
            <a:ext cx="12192000" cy="6849378"/>
            <a:chOff x="0" y="0"/>
            <a:chExt cx="12192000" cy="6849378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5779017-27FF-FB98-6177-266328F23D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638" t="1090" r="10765" b="2313"/>
            <a:stretch/>
          </p:blipFill>
          <p:spPr>
            <a:xfrm>
              <a:off x="0" y="0"/>
              <a:ext cx="12192000" cy="6849378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A0467540-9C65-EECD-24B0-90B98E68D9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03" t="14426" r="31540" b="27212"/>
            <a:stretch/>
          </p:blipFill>
          <p:spPr bwMode="auto">
            <a:xfrm>
              <a:off x="10668000" y="0"/>
              <a:ext cx="1524000" cy="164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CA3F9B6-160F-BFC8-5C44-2215FF2A8CEA}"/>
              </a:ext>
            </a:extLst>
          </p:cNvPr>
          <p:cNvSpPr txBox="1"/>
          <p:nvPr/>
        </p:nvSpPr>
        <p:spPr>
          <a:xfrm>
            <a:off x="3518894" y="400588"/>
            <a:ext cx="50171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</a:rPr>
              <a:t>МЕРОПРИЯТИЯ с обучающимися ППК</a:t>
            </a:r>
          </a:p>
        </p:txBody>
      </p:sp>
      <p:graphicFrame>
        <p:nvGraphicFramePr>
          <p:cNvPr id="15" name="Diagram 16">
            <a:extLst>
              <a:ext uri="{FF2B5EF4-FFF2-40B4-BE49-F238E27FC236}">
                <a16:creationId xmlns:a16="http://schemas.microsoft.com/office/drawing/2014/main" id="{42D0FD18-6931-D466-4590-D9EF01138C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8852277"/>
              </p:ext>
            </p:extLst>
          </p:nvPr>
        </p:nvGraphicFramePr>
        <p:xfrm>
          <a:off x="1570344" y="1420949"/>
          <a:ext cx="8516528" cy="5223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8" name="Рисунок 785" descr="Изображение выглядит как текст, человек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A07DCB58-DE50-6448-2252-06CE3D7815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2400" y="2986148"/>
            <a:ext cx="1999786" cy="1321681"/>
          </a:xfrm>
          <a:prstGeom prst="rect">
            <a:avLst/>
          </a:prstGeom>
        </p:spPr>
      </p:pic>
      <p:pic>
        <p:nvPicPr>
          <p:cNvPr id="19" name="Рисунок 795" descr="Изображение выглядит как текст, человек, женщина, люди&#10;&#10;Автоматически созданное описание">
            <a:extLst>
              <a:ext uri="{FF2B5EF4-FFF2-40B4-BE49-F238E27FC236}">
                <a16:creationId xmlns:a16="http://schemas.microsoft.com/office/drawing/2014/main" id="{E268244C-D744-89F6-3EBA-800D042981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73021" y="4461326"/>
            <a:ext cx="2055542" cy="1423388"/>
          </a:xfrm>
          <a:prstGeom prst="rect">
            <a:avLst/>
          </a:prstGeom>
        </p:spPr>
      </p:pic>
      <p:pic>
        <p:nvPicPr>
          <p:cNvPr id="20" name="Рисунок 796" descr="Изображение выглядит как в помещении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62F43876-F14A-5A53-D635-263163C295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66784" y="5375701"/>
            <a:ext cx="1535849" cy="1477770"/>
          </a:xfrm>
          <a:prstGeom prst="rect">
            <a:avLst/>
          </a:prstGeom>
        </p:spPr>
      </p:pic>
      <p:pic>
        <p:nvPicPr>
          <p:cNvPr id="21" name="Рисунок 797" descr="Изображение выглядит как текст, в помещении, потолок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FCE4A07E-875F-1E6D-EBAC-A34BA8A174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35129" y="2543720"/>
            <a:ext cx="1748884" cy="1320954"/>
          </a:xfrm>
          <a:prstGeom prst="rect">
            <a:avLst/>
          </a:prstGeom>
        </p:spPr>
      </p:pic>
      <p:pic>
        <p:nvPicPr>
          <p:cNvPr id="22" name="Рисунок 1434" descr="Изображение выглядит как дерево, человек, на открытом воздухе, земля&#10;&#10;Автоматически созданное описание">
            <a:extLst>
              <a:ext uri="{FF2B5EF4-FFF2-40B4-BE49-F238E27FC236}">
                <a16:creationId xmlns:a16="http://schemas.microsoft.com/office/drawing/2014/main" id="{46E5C297-80C4-34F6-58D5-A2556DF52E0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6424" y="1088084"/>
            <a:ext cx="2167054" cy="1243542"/>
          </a:xfrm>
          <a:prstGeom prst="rect">
            <a:avLst/>
          </a:prstGeom>
        </p:spPr>
      </p:pic>
      <p:pic>
        <p:nvPicPr>
          <p:cNvPr id="23" name="Рисунок 1435" descr="Изображение выглядит как человек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0031755C-525C-D2B7-C3A1-EA27660677A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79473" y="1227474"/>
            <a:ext cx="2074127" cy="1169200"/>
          </a:xfrm>
          <a:prstGeom prst="rect">
            <a:avLst/>
          </a:prstGeom>
        </p:spPr>
      </p:pic>
      <p:pic>
        <p:nvPicPr>
          <p:cNvPr id="24" name="Рисунок 1436">
            <a:extLst>
              <a:ext uri="{FF2B5EF4-FFF2-40B4-BE49-F238E27FC236}">
                <a16:creationId xmlns:a16="http://schemas.microsoft.com/office/drawing/2014/main" id="{38864C0A-2CE2-F423-3F15-8B6C10BE9CE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03961" y="1822429"/>
            <a:ext cx="1916151" cy="1066981"/>
          </a:xfrm>
          <a:prstGeom prst="rect">
            <a:avLst/>
          </a:prstGeom>
        </p:spPr>
      </p:pic>
      <p:pic>
        <p:nvPicPr>
          <p:cNvPr id="25" name="Рисунок 1437" descr="Изображение выглядит как человек, в помещении, потолок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432960B6-0EA9-FAA4-1D01-8836D25753B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6740" y="3989350"/>
            <a:ext cx="1925444" cy="1444083"/>
          </a:xfrm>
          <a:prstGeom prst="rect">
            <a:avLst/>
          </a:prstGeom>
        </p:spPr>
      </p:pic>
      <p:pic>
        <p:nvPicPr>
          <p:cNvPr id="26" name="Рисунок 1701" descr="Изображение выглядит как человек, в помещении, пол, спорт&#10;&#10;Автоматически созданное описание">
            <a:extLst>
              <a:ext uri="{FF2B5EF4-FFF2-40B4-BE49-F238E27FC236}">
                <a16:creationId xmlns:a16="http://schemas.microsoft.com/office/drawing/2014/main" id="{8412A661-1A9D-592F-E5F5-637B9083FCE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20644" y="5525786"/>
            <a:ext cx="1925445" cy="128911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A26DE93-8A4D-AD59-8250-BECFE1084D66}"/>
              </a:ext>
            </a:extLst>
          </p:cNvPr>
          <p:cNvSpPr txBox="1"/>
          <p:nvPr/>
        </p:nvSpPr>
        <p:spPr>
          <a:xfrm>
            <a:off x="4043092" y="3321586"/>
            <a:ext cx="32175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3F5779"/>
                </a:solidFill>
                <a:latin typeface="Arial Narrow" panose="020B0606020202030204" pitchFamily="34" charset="0"/>
              </a:rPr>
              <a:t>202</a:t>
            </a:r>
            <a:r>
              <a:rPr lang="ru-RU" sz="5400" dirty="0">
                <a:solidFill>
                  <a:srgbClr val="3F5779"/>
                </a:solidFill>
                <a:latin typeface="Arial Narrow" panose="020B0606020202030204" pitchFamily="34" charset="0"/>
              </a:rPr>
              <a:t>2</a:t>
            </a:r>
            <a:r>
              <a:rPr lang="en-US" sz="5400" dirty="0">
                <a:solidFill>
                  <a:srgbClr val="3F5779"/>
                </a:solidFill>
                <a:latin typeface="Arial Narrow" panose="020B0606020202030204" pitchFamily="34" charset="0"/>
              </a:rPr>
              <a:t> - 202</a:t>
            </a:r>
            <a:r>
              <a:rPr lang="ru-RU" sz="5400" dirty="0">
                <a:solidFill>
                  <a:srgbClr val="3F5779"/>
                </a:solidFill>
                <a:latin typeface="Arial Narrow" panose="020B0606020202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93478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07902CD5-4039-A6CF-3AEF-9FCC38A971E9}"/>
              </a:ext>
            </a:extLst>
          </p:cNvPr>
          <p:cNvGrpSpPr/>
          <p:nvPr/>
        </p:nvGrpSpPr>
        <p:grpSpPr>
          <a:xfrm>
            <a:off x="0" y="8622"/>
            <a:ext cx="12192000" cy="6849378"/>
            <a:chOff x="0" y="0"/>
            <a:chExt cx="12192000" cy="6849378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5779017-27FF-FB98-6177-266328F23D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638" t="1090" r="10765" b="2313"/>
            <a:stretch/>
          </p:blipFill>
          <p:spPr>
            <a:xfrm>
              <a:off x="0" y="0"/>
              <a:ext cx="12192000" cy="6849378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A0467540-9C65-EECD-24B0-90B98E68D9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03" t="14426" r="31540" b="27212"/>
            <a:stretch/>
          </p:blipFill>
          <p:spPr bwMode="auto">
            <a:xfrm>
              <a:off x="10668000" y="0"/>
              <a:ext cx="1524000" cy="164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3E0C083-686D-4EA1-307F-D86205163C28}"/>
              </a:ext>
            </a:extLst>
          </p:cNvPr>
          <p:cNvSpPr txBox="1"/>
          <p:nvPr/>
        </p:nvSpPr>
        <p:spPr>
          <a:xfrm>
            <a:off x="1553593" y="570493"/>
            <a:ext cx="99311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</a:rPr>
              <a:t>Взаимодействие с ТУ по развитию психолого-педагогических классов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9A4B3968-8722-FD92-87A1-A47E1AB72764}"/>
              </a:ext>
            </a:extLst>
          </p:cNvPr>
          <p:cNvGraphicFramePr/>
          <p:nvPr/>
        </p:nvGraphicFramePr>
        <p:xfrm>
          <a:off x="1296140" y="1242874"/>
          <a:ext cx="9729926" cy="5495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45195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07902CD5-4039-A6CF-3AEF-9FCC38A971E9}"/>
              </a:ext>
            </a:extLst>
          </p:cNvPr>
          <p:cNvGrpSpPr/>
          <p:nvPr/>
        </p:nvGrpSpPr>
        <p:grpSpPr>
          <a:xfrm>
            <a:off x="0" y="0"/>
            <a:ext cx="12192000" cy="6849378"/>
            <a:chOff x="0" y="0"/>
            <a:chExt cx="12192000" cy="6849378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5779017-27FF-FB98-6177-266328F23D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638" t="1090" r="10765" b="2313"/>
            <a:stretch/>
          </p:blipFill>
          <p:spPr>
            <a:xfrm>
              <a:off x="0" y="0"/>
              <a:ext cx="12192000" cy="6849378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A0467540-9C65-EECD-24B0-90B98E68D9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03" t="14426" r="31540" b="27212"/>
            <a:stretch/>
          </p:blipFill>
          <p:spPr bwMode="auto">
            <a:xfrm>
              <a:off x="10668000" y="0"/>
              <a:ext cx="1524000" cy="164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4FD21C-438B-69E7-27FD-4C3FCA92C7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658" t="16561" r="14026" b="12140"/>
          <a:stretch/>
        </p:blipFill>
        <p:spPr>
          <a:xfrm>
            <a:off x="0" y="8621"/>
            <a:ext cx="4458309" cy="31195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19E841-846F-DEBD-7E1D-E60F8DCC0FAE}"/>
              </a:ext>
            </a:extLst>
          </p:cNvPr>
          <p:cNvSpPr txBox="1"/>
          <p:nvPr/>
        </p:nvSpPr>
        <p:spPr>
          <a:xfrm>
            <a:off x="4458309" y="140027"/>
            <a:ext cx="6275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Реализация Плана (Дорожной карты) по развитию сети ППК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FDDFFF-6809-5496-FE44-81F7F62C4C5F}"/>
              </a:ext>
            </a:extLst>
          </p:cNvPr>
          <p:cNvSpPr txBox="1"/>
          <p:nvPr/>
        </p:nvSpPr>
        <p:spPr>
          <a:xfrm>
            <a:off x="4458309" y="639973"/>
            <a:ext cx="6241982" cy="2601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30000"/>
              </a:lnSpc>
              <a:spcAft>
                <a:spcPts val="800"/>
              </a:spcAft>
            </a:pPr>
            <a:r>
              <a:rPr lang="ru-RU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Ожидаемые результаты:</a:t>
            </a: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повышение уровня профессиональных компетенций управленческих кадров и педагогических работников ППК;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формирование системы выявления педагогически одарённых школьников;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увеличение количества школьников, ориентированных на получение профессионального педагогического образования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37D6EB-66EE-7C71-D2A5-1EF6075EAFD6}"/>
              </a:ext>
            </a:extLst>
          </p:cNvPr>
          <p:cNvSpPr txBox="1"/>
          <p:nvPr/>
        </p:nvSpPr>
        <p:spPr>
          <a:xfrm>
            <a:off x="4458309" y="3407713"/>
            <a:ext cx="4092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</a:t>
            </a:r>
            <a:r>
              <a:rPr lang="ru-RU" sz="2000" b="1" spc="-3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</a:t>
            </a:r>
            <a:r>
              <a:rPr lang="ru-RU" sz="2000" b="1" spc="-15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педагогов</a:t>
            </a:r>
            <a:r>
              <a:rPr lang="ru-RU" sz="2000" b="1" spc="-2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ППК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50050B-1617-7E6B-4183-168D7D3EC4BD}"/>
              </a:ext>
            </a:extLst>
          </p:cNvPr>
          <p:cNvSpPr txBox="1"/>
          <p:nvPr/>
        </p:nvSpPr>
        <p:spPr>
          <a:xfrm>
            <a:off x="274320" y="5218871"/>
            <a:ext cx="39150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факультет психологии</a:t>
            </a:r>
          </a:p>
          <a:p>
            <a:endParaRPr lang="ru-RU" sz="1600" dirty="0"/>
          </a:p>
          <a:p>
            <a:r>
              <a:rPr lang="ru-RU" sz="1600" i="1" dirty="0"/>
              <a:t>М</a:t>
            </a:r>
            <a:r>
              <a:rPr lang="ru-RU" sz="2000" i="1" dirty="0"/>
              <a:t>арт-апрель 2024 г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BDD049-432A-1DB1-53F8-BA61095D0794}"/>
              </a:ext>
            </a:extLst>
          </p:cNvPr>
          <p:cNvSpPr txBox="1"/>
          <p:nvPr/>
        </p:nvSpPr>
        <p:spPr>
          <a:xfrm>
            <a:off x="4988292" y="5111149"/>
            <a:ext cx="624198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«Психолого-педагогическое сопровождение процесса выбора профессии учителя»</a:t>
            </a:r>
          </a:p>
          <a:p>
            <a:r>
              <a:rPr lang="ru-RU" dirty="0"/>
              <a:t>«Технология проектного управления, направленная на приобретение обучающихся первоначального педагогического опыта»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C8DD44-AE0A-E9D4-ABF8-1154B22AC42D}"/>
              </a:ext>
            </a:extLst>
          </p:cNvPr>
          <p:cNvSpPr txBox="1"/>
          <p:nvPr/>
        </p:nvSpPr>
        <p:spPr>
          <a:xfrm>
            <a:off x="274320" y="3928634"/>
            <a:ext cx="39150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факультеты СГСПУ</a:t>
            </a:r>
          </a:p>
          <a:p>
            <a:endParaRPr lang="ru-RU" sz="1600" dirty="0"/>
          </a:p>
          <a:p>
            <a:r>
              <a:rPr lang="ru-RU" sz="2000" i="1" dirty="0"/>
              <a:t>в течение года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4E3B83-2C52-B8F9-08AB-E74C18B490EF}"/>
              </a:ext>
            </a:extLst>
          </p:cNvPr>
          <p:cNvSpPr txBox="1"/>
          <p:nvPr/>
        </p:nvSpPr>
        <p:spPr>
          <a:xfrm>
            <a:off x="5068354" y="3974801"/>
            <a:ext cx="62419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Серия лекций по вопросам сопровождения и работы с обучающимися ППК</a:t>
            </a:r>
          </a:p>
        </p:txBody>
      </p:sp>
    </p:spTree>
    <p:extLst>
      <p:ext uri="{BB962C8B-B14F-4D97-AF65-F5344CB8AC3E}">
        <p14:creationId xmlns:p14="http://schemas.microsoft.com/office/powerpoint/2010/main" val="2826208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07902CD5-4039-A6CF-3AEF-9FCC38A971E9}"/>
              </a:ext>
            </a:extLst>
          </p:cNvPr>
          <p:cNvGrpSpPr/>
          <p:nvPr/>
        </p:nvGrpSpPr>
        <p:grpSpPr>
          <a:xfrm>
            <a:off x="0" y="0"/>
            <a:ext cx="12192000" cy="6849378"/>
            <a:chOff x="0" y="0"/>
            <a:chExt cx="12192000" cy="6849378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5779017-27FF-FB98-6177-266328F23D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638" t="1090" r="10765" b="2313"/>
            <a:stretch/>
          </p:blipFill>
          <p:spPr>
            <a:xfrm>
              <a:off x="0" y="0"/>
              <a:ext cx="12192000" cy="6849378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A0467540-9C65-EECD-24B0-90B98E68D9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03" t="14426" r="31540" b="27212"/>
            <a:stretch/>
          </p:blipFill>
          <p:spPr bwMode="auto">
            <a:xfrm>
              <a:off x="10668000" y="0"/>
              <a:ext cx="1524000" cy="164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B19E841-846F-DEBD-7E1D-E60F8DCC0FAE}"/>
              </a:ext>
            </a:extLst>
          </p:cNvPr>
          <p:cNvSpPr txBox="1"/>
          <p:nvPr/>
        </p:nvSpPr>
        <p:spPr>
          <a:xfrm>
            <a:off x="2610258" y="184910"/>
            <a:ext cx="6275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Реализация Плана (Дорожной карты) по развитию сети ППК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37D6EB-66EE-7C71-D2A5-1EF6075EAFD6}"/>
              </a:ext>
            </a:extLst>
          </p:cNvPr>
          <p:cNvSpPr txBox="1"/>
          <p:nvPr/>
        </p:nvSpPr>
        <p:spPr>
          <a:xfrm>
            <a:off x="3694496" y="766126"/>
            <a:ext cx="4803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</a:t>
            </a:r>
            <a:r>
              <a:rPr lang="ru-RU" sz="2000" b="1" spc="-3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</a:t>
            </a:r>
            <a:r>
              <a:rPr lang="ru-RU" sz="2000" b="1" spc="-15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</a:t>
            </a:r>
            <a:r>
              <a:rPr lang="ru-RU" sz="2000" b="1" spc="-2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ППК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AF50FF-248D-A415-ECF9-CF04D464C5C7}"/>
              </a:ext>
            </a:extLst>
          </p:cNvPr>
          <p:cNvSpPr txBox="1"/>
          <p:nvPr/>
        </p:nvSpPr>
        <p:spPr>
          <a:xfrm>
            <a:off x="6191452" y="1610382"/>
            <a:ext cx="62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Организация участия обучающихся ППК в олимпиадах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4FFE0E-B791-4325-995A-0BA03F5BABFA}"/>
              </a:ext>
            </a:extLst>
          </p:cNvPr>
          <p:cNvSpPr txBox="1"/>
          <p:nvPr/>
        </p:nvSpPr>
        <p:spPr>
          <a:xfrm>
            <a:off x="523982" y="2375840"/>
            <a:ext cx="36533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День открытых дверей в СГСПУ </a:t>
            </a:r>
          </a:p>
          <a:p>
            <a:r>
              <a:rPr lang="ru-RU" dirty="0"/>
              <a:t>(НОЯБРЬ-23, МАРТ-24)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02AF19-134B-2014-820B-A3F57E6F5FE4}"/>
              </a:ext>
            </a:extLst>
          </p:cNvPr>
          <p:cNvSpPr txBox="1"/>
          <p:nvPr/>
        </p:nvSpPr>
        <p:spPr>
          <a:xfrm>
            <a:off x="7110664" y="5521139"/>
            <a:ext cx="49249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Участие во Всероссийской акции «День единых действий классов психолого-педагогической направленности»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C3DBDB-CEF7-FC4A-B18B-DDC7AD350E18}"/>
              </a:ext>
            </a:extLst>
          </p:cNvPr>
          <p:cNvSpPr txBox="1"/>
          <p:nvPr/>
        </p:nvSpPr>
        <p:spPr>
          <a:xfrm>
            <a:off x="512546" y="1543953"/>
            <a:ext cx="49161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Торжественное посвящение в Юные педагоги  (ОКТЯБРЬ-23)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4FE898-45B4-4A5A-BC74-64C6E2FE2E78}"/>
              </a:ext>
            </a:extLst>
          </p:cNvPr>
          <p:cNvSpPr txBox="1"/>
          <p:nvPr/>
        </p:nvSpPr>
        <p:spPr>
          <a:xfrm>
            <a:off x="448377" y="4059426"/>
            <a:ext cx="55874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Круглый стол с обучающимися ППК «Современное образование глазами молодежи» (ДЕКАБРЬ-23)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B252E7-39C8-364B-476D-A1D1637FCDA1}"/>
              </a:ext>
            </a:extLst>
          </p:cNvPr>
          <p:cNvSpPr txBox="1"/>
          <p:nvPr/>
        </p:nvSpPr>
        <p:spPr>
          <a:xfrm>
            <a:off x="448377" y="3189499"/>
            <a:ext cx="61256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Конкурс социально-значимых видеороликов </a:t>
            </a:r>
            <a:br>
              <a:rPr lang="ru-RU" b="1" dirty="0">
                <a:solidFill>
                  <a:srgbClr val="0000FF"/>
                </a:solidFill>
              </a:rPr>
            </a:br>
            <a:r>
              <a:rPr lang="ru-RU" b="1" dirty="0">
                <a:solidFill>
                  <a:srgbClr val="0000FF"/>
                </a:solidFill>
              </a:rPr>
              <a:t>«Созидание. Профессия. Успех»</a:t>
            </a:r>
            <a:r>
              <a:rPr lang="ru-RU" dirty="0"/>
              <a:t> (НОЯБРЬ-23, МАРТ-24)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6C0C37-BFAC-6F46-0F56-416811D56C1A}"/>
              </a:ext>
            </a:extLst>
          </p:cNvPr>
          <p:cNvSpPr txBox="1"/>
          <p:nvPr/>
        </p:nvSpPr>
        <p:spPr>
          <a:xfrm>
            <a:off x="7081787" y="2044035"/>
            <a:ext cx="6444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Мероприятие «Один день в СГСПУ»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9822E8-2D3C-7E85-B6E3-A612A39611FD}"/>
              </a:ext>
            </a:extLst>
          </p:cNvPr>
          <p:cNvSpPr txBox="1"/>
          <p:nvPr/>
        </p:nvSpPr>
        <p:spPr>
          <a:xfrm>
            <a:off x="512545" y="4874808"/>
            <a:ext cx="71780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Творческая встреча обучающихся ППК с выпускниками СГСПУ </a:t>
            </a:r>
            <a:br>
              <a:rPr lang="ru-RU" b="1" dirty="0">
                <a:solidFill>
                  <a:srgbClr val="0000FF"/>
                </a:solidFill>
              </a:rPr>
            </a:br>
            <a:r>
              <a:rPr lang="ru-RU" b="1" dirty="0">
                <a:solidFill>
                  <a:srgbClr val="0000FF"/>
                </a:solidFill>
              </a:rPr>
              <a:t>в рамках проекта: «Ты поверил нам, Педагогический»</a:t>
            </a:r>
            <a:r>
              <a:rPr lang="ru-RU" dirty="0"/>
              <a:t> (ЯНВАРЬ-24)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04CD3F-923A-C74E-4244-390AE0F4D3C2}"/>
              </a:ext>
            </a:extLst>
          </p:cNvPr>
          <p:cNvSpPr txBox="1"/>
          <p:nvPr/>
        </p:nvSpPr>
        <p:spPr>
          <a:xfrm>
            <a:off x="919211" y="5701238"/>
            <a:ext cx="46457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Физкультурно-массовое мероприятие</a:t>
            </a:r>
            <a:br>
              <a:rPr lang="ru-RU" dirty="0"/>
            </a:br>
            <a:r>
              <a:rPr lang="ru-RU" dirty="0"/>
              <a:t>«Снежный марафон» (ФЕВРАЛЬ-24)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2979F7-C6A9-A8D9-8B58-F18A99863A9C}"/>
              </a:ext>
            </a:extLst>
          </p:cNvPr>
          <p:cNvSpPr txBox="1"/>
          <p:nvPr/>
        </p:nvSpPr>
        <p:spPr>
          <a:xfrm>
            <a:off x="7555832" y="3850081"/>
            <a:ext cx="44797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«Творческая мастерская вожатого» (онлайн проект по подготовке помощников вожатого для загородных и школьных летних лагерей)  (МАРТ-24)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CD00713-6D3D-D9A8-0A82-81898568A808}"/>
              </a:ext>
            </a:extLst>
          </p:cNvPr>
          <p:cNvSpPr txBox="1"/>
          <p:nvPr/>
        </p:nvSpPr>
        <p:spPr>
          <a:xfrm>
            <a:off x="6651056" y="2560930"/>
            <a:ext cx="55409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II региональный конкурс обучающихся ППК образовательных организаций Самарской области «Я – будущий педагог!» </a:t>
            </a:r>
            <a:r>
              <a:rPr lang="ru-RU" dirty="0"/>
              <a:t>(МАРТ-24)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858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07902CD5-4039-A6CF-3AEF-9FCC38A971E9}"/>
              </a:ext>
            </a:extLst>
          </p:cNvPr>
          <p:cNvGrpSpPr/>
          <p:nvPr/>
        </p:nvGrpSpPr>
        <p:grpSpPr>
          <a:xfrm>
            <a:off x="0" y="0"/>
            <a:ext cx="12192000" cy="6849378"/>
            <a:chOff x="0" y="0"/>
            <a:chExt cx="12192000" cy="6849378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5779017-27FF-FB98-6177-266328F23D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638" t="1090" r="10765" b="2313"/>
            <a:stretch/>
          </p:blipFill>
          <p:spPr>
            <a:xfrm>
              <a:off x="0" y="0"/>
              <a:ext cx="12192000" cy="6849378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A0467540-9C65-EECD-24B0-90B98E68D9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03" t="14426" r="31540" b="27212"/>
            <a:stretch/>
          </p:blipFill>
          <p:spPr bwMode="auto">
            <a:xfrm>
              <a:off x="10668000" y="0"/>
              <a:ext cx="1524000" cy="164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B19E841-846F-DEBD-7E1D-E60F8DCC0FAE}"/>
              </a:ext>
            </a:extLst>
          </p:cNvPr>
          <p:cNvSpPr txBox="1"/>
          <p:nvPr/>
        </p:nvSpPr>
        <p:spPr>
          <a:xfrm>
            <a:off x="2610258" y="184910"/>
            <a:ext cx="6275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Реализация Плана (Дорожной карты) по развитию сети ППК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37D6EB-66EE-7C71-D2A5-1EF6075EAFD6}"/>
              </a:ext>
            </a:extLst>
          </p:cNvPr>
          <p:cNvSpPr txBox="1"/>
          <p:nvPr/>
        </p:nvSpPr>
        <p:spPr>
          <a:xfrm>
            <a:off x="2974206" y="766126"/>
            <a:ext cx="6359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Организационно-методическое обеспечение деятельности по развитию</a:t>
            </a:r>
            <a:r>
              <a:rPr lang="ru-RU" sz="2000" b="1" spc="-2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ППК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AF50FF-248D-A415-ECF9-CF04D464C5C7}"/>
              </a:ext>
            </a:extLst>
          </p:cNvPr>
          <p:cNvSpPr txBox="1"/>
          <p:nvPr/>
        </p:nvSpPr>
        <p:spPr>
          <a:xfrm>
            <a:off x="772428" y="2055472"/>
            <a:ext cx="909346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/>
              <a:t>Разработка и внедрение системы наставничества для обучающихся ППК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3493A4-E022-05F1-DC61-D811C478FDBD}"/>
              </a:ext>
            </a:extLst>
          </p:cNvPr>
          <p:cNvSpPr txBox="1"/>
          <p:nvPr/>
        </p:nvSpPr>
        <p:spPr>
          <a:xfrm>
            <a:off x="1715703" y="2778358"/>
            <a:ext cx="909346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00FF"/>
                </a:solidFill>
              </a:rPr>
              <a:t>Разработка и внедрение учебно-методического сопровождения реализации образовательных программ (модулей), программ внеурочной деятельности </a:t>
            </a:r>
            <a:r>
              <a:rPr lang="ru-RU" sz="2200" dirty="0"/>
              <a:t>(ДЕКАБРЬ-23)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6311DA-9DA4-FE35-C4FB-FC38B7DC8BA0}"/>
              </a:ext>
            </a:extLst>
          </p:cNvPr>
          <p:cNvSpPr txBox="1"/>
          <p:nvPr/>
        </p:nvSpPr>
        <p:spPr>
          <a:xfrm>
            <a:off x="3559539" y="4264832"/>
            <a:ext cx="66721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</a:rPr>
              <a:t>Информационное обеспечение деятельности ППК</a:t>
            </a:r>
          </a:p>
        </p:txBody>
      </p:sp>
    </p:spTree>
    <p:extLst>
      <p:ext uri="{BB962C8B-B14F-4D97-AF65-F5344CB8AC3E}">
        <p14:creationId xmlns:p14="http://schemas.microsoft.com/office/powerpoint/2010/main" val="602353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568</Words>
  <Application>Microsoft Office PowerPoint</Application>
  <PresentationFormat>Широкоэкранный</PresentationFormat>
  <Paragraphs>58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Путинцева Г.П.</dc:creator>
  <cp:lastModifiedBy>Путинцева Г.П.</cp:lastModifiedBy>
  <cp:revision>46</cp:revision>
  <cp:lastPrinted>2023-09-12T12:14:28Z</cp:lastPrinted>
  <dcterms:created xsi:type="dcterms:W3CDTF">2023-09-06T07:19:07Z</dcterms:created>
  <dcterms:modified xsi:type="dcterms:W3CDTF">2023-09-13T11:10:09Z</dcterms:modified>
</cp:coreProperties>
</file>